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320" r:id="rId2"/>
    <p:sldId id="321" r:id="rId3"/>
    <p:sldId id="335" r:id="rId4"/>
    <p:sldId id="322" r:id="rId5"/>
    <p:sldId id="324" r:id="rId6"/>
    <p:sldId id="325" r:id="rId7"/>
    <p:sldId id="323" r:id="rId8"/>
    <p:sldId id="343" r:id="rId9"/>
    <p:sldId id="326" r:id="rId10"/>
    <p:sldId id="336" r:id="rId11"/>
    <p:sldId id="327" r:id="rId12"/>
    <p:sldId id="334" r:id="rId13"/>
    <p:sldId id="328" r:id="rId14"/>
    <p:sldId id="329" r:id="rId15"/>
    <p:sldId id="344" r:id="rId16"/>
    <p:sldId id="337" r:id="rId17"/>
    <p:sldId id="330" r:id="rId18"/>
    <p:sldId id="331" r:id="rId19"/>
    <p:sldId id="332" r:id="rId20"/>
    <p:sldId id="333" r:id="rId21"/>
    <p:sldId id="338" r:id="rId22"/>
    <p:sldId id="340" r:id="rId23"/>
    <p:sldId id="341"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oana  Glavan" initials="IG" lastIdx="6"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C2812"/>
    <a:srgbClr val="003366"/>
    <a:srgbClr val="BCC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3" autoAdjust="0"/>
    <p:restoredTop sz="94070" autoAdjust="0"/>
  </p:normalViewPr>
  <p:slideViewPr>
    <p:cSldViewPr>
      <p:cViewPr varScale="1">
        <p:scale>
          <a:sx n="88" d="100"/>
          <a:sy n="88" d="100"/>
        </p:scale>
        <p:origin x="1200" y="62"/>
      </p:cViewPr>
      <p:guideLst>
        <p:guide orient="horz" pos="2160"/>
        <p:guide pos="2880"/>
      </p:guideLst>
    </p:cSldViewPr>
  </p:slideViewPr>
  <p:outlineViewPr>
    <p:cViewPr>
      <p:scale>
        <a:sx n="33" d="100"/>
        <a:sy n="33" d="100"/>
      </p:scale>
      <p:origin x="0" y="50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2366" y="5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693" cy="456537"/>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sz="quarter" idx="1"/>
          </p:nvPr>
        </p:nvSpPr>
        <p:spPr>
          <a:xfrm>
            <a:off x="3884703" y="1"/>
            <a:ext cx="2971693" cy="456537"/>
          </a:xfrm>
          <a:prstGeom prst="rect">
            <a:avLst/>
          </a:prstGeom>
        </p:spPr>
        <p:txBody>
          <a:bodyPr vert="horz" lIns="90673" tIns="45337" rIns="90673" bIns="45337" rtlCol="0"/>
          <a:lstStyle>
            <a:lvl1pPr algn="r">
              <a:defRPr sz="1200">
                <a:latin typeface="Arial" charset="0"/>
                <a:cs typeface="+mn-cs"/>
              </a:defRPr>
            </a:lvl1pPr>
          </a:lstStyle>
          <a:p>
            <a:pPr>
              <a:defRPr/>
            </a:pPr>
            <a:fld id="{755070D7-6F45-4867-8562-F18679E49EE9}" type="datetimeFigureOut">
              <a:rPr lang="ro-RO"/>
              <a:pPr>
                <a:defRPr/>
              </a:pPr>
              <a:t>26.10.2018</a:t>
            </a:fld>
            <a:endParaRPr lang="ro-RO"/>
          </a:p>
        </p:txBody>
      </p:sp>
      <p:sp>
        <p:nvSpPr>
          <p:cNvPr id="4" name="Footer Placeholder 3"/>
          <p:cNvSpPr>
            <a:spLocks noGrp="1"/>
          </p:cNvSpPr>
          <p:nvPr>
            <p:ph type="ftr" sz="quarter" idx="2"/>
          </p:nvPr>
        </p:nvSpPr>
        <p:spPr>
          <a:xfrm>
            <a:off x="0" y="8685990"/>
            <a:ext cx="2971693" cy="456537"/>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5" name="Slide Number Placeholder 4"/>
          <p:cNvSpPr>
            <a:spLocks noGrp="1"/>
          </p:cNvSpPr>
          <p:nvPr>
            <p:ph type="sldNum" sz="quarter" idx="3"/>
          </p:nvPr>
        </p:nvSpPr>
        <p:spPr>
          <a:xfrm>
            <a:off x="3884703" y="8685990"/>
            <a:ext cx="2971693" cy="456537"/>
          </a:xfrm>
          <a:prstGeom prst="rect">
            <a:avLst/>
          </a:prstGeom>
        </p:spPr>
        <p:txBody>
          <a:bodyPr vert="horz" lIns="90673" tIns="45337" rIns="90673" bIns="45337" rtlCol="0" anchor="b"/>
          <a:lstStyle>
            <a:lvl1pPr algn="r">
              <a:defRPr sz="1200">
                <a:latin typeface="Arial" charset="0"/>
                <a:cs typeface="+mn-cs"/>
              </a:defRPr>
            </a:lvl1pPr>
          </a:lstStyle>
          <a:p>
            <a:pPr>
              <a:defRPr/>
            </a:pPr>
            <a:fld id="{3B18BE95-9A24-4AA0-A21D-6F5EBCB54953}" type="slidenum">
              <a:rPr lang="ro-RO"/>
              <a:pPr>
                <a:defRPr/>
              </a:pPr>
              <a:t>‹#›</a:t>
            </a:fld>
            <a:endParaRPr lang="ro-RO"/>
          </a:p>
        </p:txBody>
      </p:sp>
    </p:spTree>
    <p:extLst>
      <p:ext uri="{BB962C8B-B14F-4D97-AF65-F5344CB8AC3E}">
        <p14:creationId xmlns:p14="http://schemas.microsoft.com/office/powerpoint/2010/main" val="22613625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693" cy="456537"/>
          </a:xfrm>
          <a:prstGeom prst="rect">
            <a:avLst/>
          </a:prstGeom>
        </p:spPr>
        <p:txBody>
          <a:bodyPr vert="horz" lIns="90673" tIns="45337" rIns="90673" bIns="45337" rtlCol="0"/>
          <a:lstStyle>
            <a:lvl1pPr algn="l">
              <a:defRPr sz="1200">
                <a:latin typeface="Arial" charset="0"/>
                <a:cs typeface="+mn-cs"/>
              </a:defRPr>
            </a:lvl1pPr>
          </a:lstStyle>
          <a:p>
            <a:pPr>
              <a:defRPr/>
            </a:pPr>
            <a:endParaRPr lang="ro-RO"/>
          </a:p>
        </p:txBody>
      </p:sp>
      <p:sp>
        <p:nvSpPr>
          <p:cNvPr id="3" name="Date Placeholder 2"/>
          <p:cNvSpPr>
            <a:spLocks noGrp="1"/>
          </p:cNvSpPr>
          <p:nvPr>
            <p:ph type="dt" idx="1"/>
          </p:nvPr>
        </p:nvSpPr>
        <p:spPr>
          <a:xfrm>
            <a:off x="3884703" y="1"/>
            <a:ext cx="2971693" cy="456537"/>
          </a:xfrm>
          <a:prstGeom prst="rect">
            <a:avLst/>
          </a:prstGeom>
        </p:spPr>
        <p:txBody>
          <a:bodyPr vert="horz" lIns="90673" tIns="45337" rIns="90673" bIns="45337" rtlCol="0"/>
          <a:lstStyle>
            <a:lvl1pPr algn="r">
              <a:defRPr sz="1200">
                <a:latin typeface="Arial" charset="0"/>
                <a:cs typeface="+mn-cs"/>
              </a:defRPr>
            </a:lvl1pPr>
          </a:lstStyle>
          <a:p>
            <a:pPr>
              <a:defRPr/>
            </a:pPr>
            <a:fld id="{1513F57D-D02A-4DF3-828D-8246D1119CE6}" type="datetimeFigureOut">
              <a:rPr lang="ro-RO"/>
              <a:pPr>
                <a:defRPr/>
              </a:pPr>
              <a:t>26.10.2018</a:t>
            </a:fld>
            <a:endParaRPr lang="ro-RO"/>
          </a:p>
        </p:txBody>
      </p:sp>
      <p:sp>
        <p:nvSpPr>
          <p:cNvPr id="4" name="Slide Image Placeholder 3"/>
          <p:cNvSpPr>
            <a:spLocks noGrp="1" noRot="1" noChangeAspect="1"/>
          </p:cNvSpPr>
          <p:nvPr>
            <p:ph type="sldImg" idx="2"/>
          </p:nvPr>
        </p:nvSpPr>
        <p:spPr>
          <a:xfrm>
            <a:off x="1141413" y="685800"/>
            <a:ext cx="4575175" cy="3430588"/>
          </a:xfrm>
          <a:prstGeom prst="rect">
            <a:avLst/>
          </a:prstGeom>
          <a:noFill/>
          <a:ln w="12700">
            <a:solidFill>
              <a:prstClr val="black"/>
            </a:solidFill>
          </a:ln>
        </p:spPr>
        <p:txBody>
          <a:bodyPr vert="horz" lIns="90673" tIns="45337" rIns="90673" bIns="45337" rtlCol="0" anchor="ctr"/>
          <a:lstStyle/>
          <a:p>
            <a:pPr lvl="0"/>
            <a:endParaRPr lang="ro-RO" noProof="0" smtClean="0"/>
          </a:p>
        </p:txBody>
      </p:sp>
      <p:sp>
        <p:nvSpPr>
          <p:cNvPr id="5" name="Notes Placeholder 4"/>
          <p:cNvSpPr>
            <a:spLocks noGrp="1"/>
          </p:cNvSpPr>
          <p:nvPr>
            <p:ph type="body" sz="quarter" idx="3"/>
          </p:nvPr>
        </p:nvSpPr>
        <p:spPr>
          <a:xfrm>
            <a:off x="685159" y="4344467"/>
            <a:ext cx="5487684" cy="4113254"/>
          </a:xfrm>
          <a:prstGeom prst="rect">
            <a:avLst/>
          </a:prstGeom>
        </p:spPr>
        <p:txBody>
          <a:bodyPr vert="horz" lIns="90673" tIns="45337" rIns="90673" bIns="45337" rtlCol="0">
            <a:normAutofit/>
          </a:bodyPr>
          <a:lstStyle/>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Secondary nodes are the branching or crossing points of the core and comprehensive networks, provided they represent cities (at least of regional importance) and/or multimodal connections</a:t>
            </a:r>
          </a:p>
          <a:p>
            <a:endParaRPr lang="en-US" sz="1200" dirty="0" smtClean="0">
              <a:effectLst/>
              <a:latin typeface="Verdana" panose="020B0604030504040204" pitchFamily="34" charset="0"/>
              <a:ea typeface="Times New Roman" panose="02020603050405020304" pitchFamily="18" charset="0"/>
              <a:cs typeface="Times New Roman" panose="02020603050405020304" pitchFamily="18" charset="0"/>
            </a:endParaRPr>
          </a:p>
          <a:p>
            <a:r>
              <a:rPr lang="en-US" sz="1200" dirty="0" smtClean="0">
                <a:effectLst/>
                <a:latin typeface="Trebuchet MS" panose="020B0603020202020204" pitchFamily="34" charset="0"/>
                <a:ea typeface="Times New Roman" panose="02020603050405020304" pitchFamily="18" charset="0"/>
                <a:cs typeface="Times New Roman" panose="02020603050405020304" pitchFamily="18" charset="0"/>
              </a:rPr>
              <a:t>Tertiary nodes are urban areas (regional towns, towns, cities) providing jobs and public and private services (e.g. schools, health or social care, employment services, banks) beyond their administrative boundaries, and/or places of multimodal nodes</a:t>
            </a:r>
            <a:endParaRPr lang="en-US" sz="12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6" name="Footer Placeholder 5"/>
          <p:cNvSpPr>
            <a:spLocks noGrp="1"/>
          </p:cNvSpPr>
          <p:nvPr>
            <p:ph type="ftr" sz="quarter" idx="4"/>
          </p:nvPr>
        </p:nvSpPr>
        <p:spPr>
          <a:xfrm>
            <a:off x="0" y="8685990"/>
            <a:ext cx="2971693" cy="456537"/>
          </a:xfrm>
          <a:prstGeom prst="rect">
            <a:avLst/>
          </a:prstGeom>
        </p:spPr>
        <p:txBody>
          <a:bodyPr vert="horz" lIns="90673" tIns="45337" rIns="90673" bIns="45337" rtlCol="0" anchor="b"/>
          <a:lstStyle>
            <a:lvl1pPr algn="l">
              <a:defRPr sz="1200">
                <a:latin typeface="Arial" charset="0"/>
                <a:cs typeface="+mn-cs"/>
              </a:defRPr>
            </a:lvl1pPr>
          </a:lstStyle>
          <a:p>
            <a:pPr>
              <a:defRPr/>
            </a:pPr>
            <a:endParaRPr lang="ro-RO"/>
          </a:p>
        </p:txBody>
      </p:sp>
      <p:sp>
        <p:nvSpPr>
          <p:cNvPr id="7" name="Slide Number Placeholder 6"/>
          <p:cNvSpPr>
            <a:spLocks noGrp="1"/>
          </p:cNvSpPr>
          <p:nvPr>
            <p:ph type="sldNum" sz="quarter" idx="5"/>
          </p:nvPr>
        </p:nvSpPr>
        <p:spPr>
          <a:xfrm>
            <a:off x="3884703" y="8685990"/>
            <a:ext cx="2971693" cy="456537"/>
          </a:xfrm>
          <a:prstGeom prst="rect">
            <a:avLst/>
          </a:prstGeom>
        </p:spPr>
        <p:txBody>
          <a:bodyPr vert="horz" lIns="90673" tIns="45337" rIns="90673" bIns="45337" rtlCol="0" anchor="b"/>
          <a:lstStyle>
            <a:lvl1pPr algn="r">
              <a:defRPr sz="1200">
                <a:latin typeface="Arial" charset="0"/>
                <a:cs typeface="+mn-cs"/>
              </a:defRPr>
            </a:lvl1pPr>
          </a:lstStyle>
          <a:p>
            <a:pPr>
              <a:defRPr/>
            </a:pPr>
            <a:fld id="{0B04A4B7-F955-4CD1-A2AB-A0E9A51EB12E}" type="slidenum">
              <a:rPr lang="ro-RO"/>
              <a:pPr>
                <a:defRPr/>
              </a:pPr>
              <a:t>‹#›</a:t>
            </a:fld>
            <a:endParaRPr lang="ro-RO"/>
          </a:p>
        </p:txBody>
      </p:sp>
    </p:spTree>
    <p:extLst>
      <p:ext uri="{BB962C8B-B14F-4D97-AF65-F5344CB8AC3E}">
        <p14:creationId xmlns:p14="http://schemas.microsoft.com/office/powerpoint/2010/main" val="285264013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lang="en-US" sz="1200" b="1" kern="1200" smtClean="0">
        <a:solidFill>
          <a:schemeClr val="tx1"/>
        </a:solidFill>
        <a:effectLst/>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dirty="0" smtClean="0"/>
          </a:p>
        </p:txBody>
      </p:sp>
    </p:spTree>
    <p:extLst>
      <p:ext uri="{BB962C8B-B14F-4D97-AF65-F5344CB8AC3E}">
        <p14:creationId xmlns:p14="http://schemas.microsoft.com/office/powerpoint/2010/main" val="305788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dirty="0" smtClean="0"/>
          </a:p>
        </p:txBody>
      </p:sp>
    </p:spTree>
    <p:extLst>
      <p:ext uri="{BB962C8B-B14F-4D97-AF65-F5344CB8AC3E}">
        <p14:creationId xmlns:p14="http://schemas.microsoft.com/office/powerpoint/2010/main" val="2489659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1141413" y="685800"/>
            <a:ext cx="4575175" cy="3430588"/>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dirty="0" smtClean="0"/>
          </a:p>
        </p:txBody>
      </p:sp>
    </p:spTree>
    <p:extLst>
      <p:ext uri="{BB962C8B-B14F-4D97-AF65-F5344CB8AC3E}">
        <p14:creationId xmlns:p14="http://schemas.microsoft.com/office/powerpoint/2010/main" val="4053824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F57EE49-B334-42FB-8B2B-8EA23E794D1F}" type="datetimeFigureOut">
              <a:rPr lang="en-US"/>
              <a:pPr>
                <a:defRPr/>
              </a:pPr>
              <a:t>10/26/2018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3A724-C9A4-4D8A-B51C-E0556B74FA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61BBBD-D0B9-43CA-B1D4-FF01DB57A5EF}" type="datetimeFigureOut">
              <a:rPr lang="en-US"/>
              <a:pPr>
                <a:defRPr/>
              </a:pPr>
              <a:t>10/26/2018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3D612-41B1-4A4D-82F0-4559A58C41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15E5BE-068A-43DC-B0FE-10C7ED041FBF}" type="datetimeFigureOut">
              <a:rPr lang="en-US"/>
              <a:pPr>
                <a:defRPr/>
              </a:pPr>
              <a:t>10/26/2018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5DB198-287B-45DF-841A-47D85C8859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1D4B09-AB38-4386-BE00-3A3B2DA94E62}" type="datetimeFigureOut">
              <a:rPr lang="en-US"/>
              <a:pPr>
                <a:defRPr/>
              </a:pPr>
              <a:t>10/26/2018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3A5E37-44CB-42F2-8E2E-23B311DCC088}"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34DD5F-F430-4084-9DA2-C8EEB8DC3A7B}" type="datetimeFigureOut">
              <a:rPr lang="en-US"/>
              <a:pPr>
                <a:defRPr/>
              </a:pPr>
              <a:t>10/26/2018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DDAB04-5EC9-4E2F-839D-B67F822F31E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71A93F7-573A-4FDF-B1F4-51087175C1E2}" type="datetimeFigureOut">
              <a:rPr lang="en-US"/>
              <a:pPr>
                <a:defRPr/>
              </a:pPr>
              <a:t>10/26/2018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7CEB0A-6571-4138-A4A4-B863B1FF2C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C06D615-AE49-4C8E-8E0F-671A9A4CF8CE}" type="datetimeFigureOut">
              <a:rPr lang="en-US"/>
              <a:pPr>
                <a:defRPr/>
              </a:pPr>
              <a:t>10/26/2018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C46532D-B66C-4E23-B9A3-1CAD12B368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7C9CF08-5D30-443F-B3E0-4F851ED8A57E}" type="datetimeFigureOut">
              <a:rPr lang="en-US"/>
              <a:pPr>
                <a:defRPr/>
              </a:pPr>
              <a:t>10/26/2018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C70BE1-0F57-414C-95EF-27C907EDFE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C83669-06F3-4AA2-8DC4-AB5A70213BEB}" type="datetimeFigureOut">
              <a:rPr lang="en-US"/>
              <a:pPr>
                <a:defRPr/>
              </a:pPr>
              <a:t>10/26/2018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50CBBBA-B36D-4C95-B115-FF5CE8FE09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4A2BB0-BE66-441C-A426-9BB3EDFA3111}" type="datetimeFigureOut">
              <a:rPr lang="en-US"/>
              <a:pPr>
                <a:defRPr/>
              </a:pPr>
              <a:t>10/26/2018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896C3E-548B-4066-9B4E-0E0B3BD01F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4CA149-A2D3-4C09-90E2-62B6DE6F99F3}" type="datetimeFigureOut">
              <a:rPr lang="en-US"/>
              <a:pPr>
                <a:defRPr/>
              </a:pPr>
              <a:t>10/26/2018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36C329-397D-4E26-BF63-0361B7209D6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047E911-CD16-44AC-A4AD-592B35027E3E}" type="datetimeFigureOut">
              <a:rPr lang="en-US"/>
              <a:pPr>
                <a:defRPr/>
              </a:pPr>
              <a:t>10/26/2018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F09D9-480D-4A86-93AE-D15555D61F3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vE_Q6AiMI1o&amp;feature=youtu.be" TargetMode="External"/><Relationship Id="rId2" Type="http://schemas.openxmlformats.org/officeDocument/2006/relationships/hyperlink" Target="https://www.youtube.com/watch?v=9jMnUqVISgc"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ems-robg.mdrap.ro/app/main?execution=e1s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emf"/><Relationship Id="rId1" Type="http://schemas.openxmlformats.org/officeDocument/2006/relationships/slideLayout" Target="../slideLayouts/slideLayout2.xml"/><Relationship Id="rId4" Type="http://schemas.openxmlformats.org/officeDocument/2006/relationships/hyperlink" Target="http://www.interregrobg.e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pic>
        <p:nvPicPr>
          <p:cNvPr id="15365" name="Picture 26"/>
          <p:cNvPicPr>
            <a:picLocks noChangeAspect="1" noChangeArrowheads="1"/>
          </p:cNvPicPr>
          <p:nvPr/>
        </p:nvPicPr>
        <p:blipFill>
          <a:blip r:embed="rId3"/>
          <a:srcRect/>
          <a:stretch>
            <a:fillRect/>
          </a:stretch>
        </p:blipFill>
        <p:spPr bwMode="auto">
          <a:xfrm>
            <a:off x="5943600" y="172273"/>
            <a:ext cx="1706879" cy="1266825"/>
          </a:xfrm>
          <a:prstGeom prst="rect">
            <a:avLst/>
          </a:prstGeom>
          <a:noFill/>
          <a:ln w="9525">
            <a:noFill/>
            <a:miter lim="800000"/>
            <a:headEnd/>
            <a:tailEnd/>
          </a:ln>
        </p:spPr>
      </p:pic>
      <p:sp>
        <p:nvSpPr>
          <p:cNvPr id="9" name="Rectangle 8"/>
          <p:cNvSpPr/>
          <p:nvPr/>
        </p:nvSpPr>
        <p:spPr>
          <a:xfrm>
            <a:off x="381000" y="1945014"/>
            <a:ext cx="8229600" cy="1034129"/>
          </a:xfrm>
          <a:prstGeom prst="rect">
            <a:avLst/>
          </a:prstGeom>
        </p:spPr>
        <p:txBody>
          <a:bodyPr wrap="square">
            <a:spAutoFit/>
          </a:bodyPr>
          <a:lstStyle/>
          <a:p>
            <a:pPr algn="ctr"/>
            <a:r>
              <a:rPr lang="en-US" sz="3600" b="1" dirty="0" err="1" smtClean="0">
                <a:solidFill>
                  <a:srgbClr val="002060"/>
                </a:solidFill>
                <a:effectLst>
                  <a:outerShdw blurRad="38100" dist="38100" dir="2700000" algn="tl">
                    <a:srgbClr val="000000">
                      <a:alpha val="43137"/>
                    </a:srgbClr>
                  </a:outerShdw>
                </a:effectLst>
                <a:latin typeface="Trebuchet MS" pitchFamily="34" charset="0"/>
              </a:rPr>
              <a:t>eMS</a:t>
            </a:r>
            <a:r>
              <a:rPr lang="en-US" sz="3600" b="1" dirty="0" smtClean="0">
                <a:solidFill>
                  <a:srgbClr val="002060"/>
                </a:solidFill>
                <a:effectLst>
                  <a:outerShdw blurRad="38100" dist="38100" dir="2700000" algn="tl">
                    <a:srgbClr val="000000">
                      <a:alpha val="43137"/>
                    </a:srgbClr>
                  </a:outerShdw>
                </a:effectLst>
                <a:latin typeface="Trebuchet MS" pitchFamily="34" charset="0"/>
              </a:rPr>
              <a:t> Reporting</a:t>
            </a:r>
          </a:p>
          <a:p>
            <a:pPr algn="ctr">
              <a:lnSpc>
                <a:spcPct val="90000"/>
              </a:lnSpc>
              <a:defRPr/>
            </a:pPr>
            <a:endParaRPr lang="en-US" sz="2800" b="1" dirty="0">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2"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3519570"/>
            <a:ext cx="2767404" cy="1243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868247" y="5257800"/>
            <a:ext cx="5303311" cy="830997"/>
          </a:xfrm>
          <a:prstGeom prst="rect">
            <a:avLst/>
          </a:prstGeom>
        </p:spPr>
        <p:txBody>
          <a:bodyPr wrap="none">
            <a:spAutoFit/>
          </a:bodyPr>
          <a:lstStyle/>
          <a:p>
            <a:pPr lvl="0" algn="ctr"/>
            <a:r>
              <a:rPr lang="en-US" sz="2400" b="1" dirty="0" smtClean="0">
                <a:solidFill>
                  <a:srgbClr val="002060"/>
                </a:solidFill>
                <a:effectLst>
                  <a:outerShdw blurRad="38100" dist="38100" dir="2700000" algn="tl">
                    <a:srgbClr val="000000">
                      <a:alpha val="43137"/>
                    </a:srgbClr>
                  </a:outerShdw>
                </a:effectLst>
                <a:latin typeface="Trebuchet MS" pitchFamily="34" charset="0"/>
              </a:rPr>
              <a:t>S</a:t>
            </a:r>
            <a:r>
              <a:rPr lang="ro-RO" sz="2400" b="1" dirty="0" smtClean="0">
                <a:solidFill>
                  <a:srgbClr val="002060"/>
                </a:solidFill>
                <a:effectLst>
                  <a:outerShdw blurRad="38100" dist="38100" dir="2700000" algn="tl">
                    <a:srgbClr val="000000">
                      <a:alpha val="43137"/>
                    </a:srgbClr>
                  </a:outerShdw>
                </a:effectLst>
                <a:latin typeface="Trebuchet MS" pitchFamily="34" charset="0"/>
              </a:rPr>
              <a:t>ilistra</a:t>
            </a:r>
            <a:r>
              <a:rPr lang="en-US" sz="2400" b="1" dirty="0" smtClean="0">
                <a:solidFill>
                  <a:srgbClr val="002060"/>
                </a:solidFill>
                <a:effectLst>
                  <a:outerShdw blurRad="38100" dist="38100" dir="2700000" algn="tl">
                    <a:srgbClr val="000000">
                      <a:alpha val="43137"/>
                    </a:srgbClr>
                  </a:outerShdw>
                </a:effectLst>
                <a:latin typeface="Trebuchet MS" pitchFamily="34" charset="0"/>
              </a:rPr>
              <a:t>, 2</a:t>
            </a:r>
            <a:r>
              <a:rPr lang="ro-RO" sz="2400" b="1" dirty="0" smtClean="0">
                <a:solidFill>
                  <a:srgbClr val="002060"/>
                </a:solidFill>
                <a:effectLst>
                  <a:outerShdw blurRad="38100" dist="38100" dir="2700000" algn="tl">
                    <a:srgbClr val="000000">
                      <a:alpha val="43137"/>
                    </a:srgbClr>
                  </a:outerShdw>
                </a:effectLst>
                <a:latin typeface="Trebuchet MS" pitchFamily="34" charset="0"/>
              </a:rPr>
              <a:t>6</a:t>
            </a:r>
            <a:r>
              <a:rPr lang="en-US" sz="2400" b="1" dirty="0" smtClean="0">
                <a:solidFill>
                  <a:srgbClr val="002060"/>
                </a:solidFill>
                <a:effectLst>
                  <a:outerShdw blurRad="38100" dist="38100" dir="2700000" algn="tl">
                    <a:srgbClr val="000000">
                      <a:alpha val="43137"/>
                    </a:srgbClr>
                  </a:outerShdw>
                </a:effectLst>
                <a:latin typeface="Trebuchet MS" pitchFamily="34" charset="0"/>
              </a:rPr>
              <a:t>.</a:t>
            </a:r>
            <a:r>
              <a:rPr lang="ro-RO" sz="2400" b="1" dirty="0" smtClean="0">
                <a:solidFill>
                  <a:srgbClr val="002060"/>
                </a:solidFill>
                <a:effectLst>
                  <a:outerShdw blurRad="38100" dist="38100" dir="2700000" algn="tl">
                    <a:srgbClr val="000000">
                      <a:alpha val="43137"/>
                    </a:srgbClr>
                  </a:outerShdw>
                </a:effectLst>
                <a:latin typeface="Trebuchet MS" pitchFamily="34" charset="0"/>
              </a:rPr>
              <a:t>10</a:t>
            </a:r>
            <a:r>
              <a:rPr lang="en-US" sz="2400" b="1" dirty="0" smtClean="0">
                <a:solidFill>
                  <a:srgbClr val="002060"/>
                </a:solidFill>
                <a:effectLst>
                  <a:outerShdw blurRad="38100" dist="38100" dir="2700000" algn="tl">
                    <a:srgbClr val="000000">
                      <a:alpha val="43137"/>
                    </a:srgbClr>
                  </a:outerShdw>
                </a:effectLst>
                <a:latin typeface="Trebuchet MS" pitchFamily="34" charset="0"/>
              </a:rPr>
              <a:t>.2018</a:t>
            </a:r>
            <a:endParaRPr lang="ro-RO" sz="2400" b="1" dirty="0" smtClean="0">
              <a:solidFill>
                <a:srgbClr val="002060"/>
              </a:solidFill>
              <a:effectLst>
                <a:outerShdw blurRad="38100" dist="38100" dir="2700000" algn="tl">
                  <a:srgbClr val="000000">
                    <a:alpha val="43137"/>
                  </a:srgbClr>
                </a:outerShdw>
              </a:effectLst>
              <a:latin typeface="Trebuchet MS" pitchFamily="34" charset="0"/>
            </a:endParaRPr>
          </a:p>
          <a:p>
            <a:pPr lvl="0" algn="ctr"/>
            <a:r>
              <a:rPr lang="ro-RO" sz="2400" b="1" dirty="0" smtClean="0">
                <a:solidFill>
                  <a:srgbClr val="002060"/>
                </a:solidFill>
                <a:effectLst>
                  <a:outerShdw blurRad="38100" dist="38100" dir="2700000" algn="tl">
                    <a:srgbClr val="000000">
                      <a:alpha val="43137"/>
                    </a:srgbClr>
                  </a:outerShdw>
                </a:effectLst>
                <a:latin typeface="Trebuchet MS" pitchFamily="34" charset="0"/>
              </a:rPr>
              <a:t>Drobeta Turnu Severin, 30.10.2018</a:t>
            </a:r>
            <a:endParaRPr lang="en-US" sz="2400" b="1" dirty="0">
              <a:solidFill>
                <a:srgbClr val="002060"/>
              </a:solidFill>
              <a:effectLst>
                <a:outerShdw blurRad="38100" dist="38100" dir="2700000" algn="tl">
                  <a:srgbClr val="000000">
                    <a:alpha val="43137"/>
                  </a:srgbClr>
                </a:outerShdw>
              </a:effectLst>
              <a:latin typeface="Trebuchet MS" pitchFamily="34" charset="0"/>
            </a:endParaRPr>
          </a:p>
        </p:txBody>
      </p:sp>
      <p:pic>
        <p:nvPicPr>
          <p:cNvPr id="4" name="Picture 3"/>
          <p:cNvPicPr>
            <a:picLocks noChangeAspect="1"/>
          </p:cNvPicPr>
          <p:nvPr/>
        </p:nvPicPr>
        <p:blipFill>
          <a:blip r:embed="rId5"/>
          <a:stretch>
            <a:fillRect/>
          </a:stretch>
        </p:blipFill>
        <p:spPr>
          <a:xfrm>
            <a:off x="446385" y="338627"/>
            <a:ext cx="3420152" cy="902286"/>
          </a:xfrm>
          <a:prstGeom prst="rect">
            <a:avLst/>
          </a:prstGeom>
        </p:spPr>
      </p:pic>
      <p:pic>
        <p:nvPicPr>
          <p:cNvPr id="5" name="Picture 4"/>
          <p:cNvPicPr>
            <a:picLocks noChangeAspect="1"/>
          </p:cNvPicPr>
          <p:nvPr/>
        </p:nvPicPr>
        <p:blipFill>
          <a:blip r:embed="rId6"/>
          <a:stretch>
            <a:fillRect/>
          </a:stretch>
        </p:blipFill>
        <p:spPr>
          <a:xfrm>
            <a:off x="4070682" y="352353"/>
            <a:ext cx="1603387" cy="1170533"/>
          </a:xfrm>
          <a:prstGeom prst="rect">
            <a:avLst/>
          </a:prstGeom>
        </p:spPr>
      </p:pic>
      <p:pic>
        <p:nvPicPr>
          <p:cNvPr id="6" name="Picture 5"/>
          <p:cNvPicPr>
            <a:picLocks noChangeAspect="1"/>
          </p:cNvPicPr>
          <p:nvPr/>
        </p:nvPicPr>
        <p:blipFill>
          <a:blip r:embed="rId7"/>
          <a:stretch>
            <a:fillRect/>
          </a:stretch>
        </p:blipFill>
        <p:spPr>
          <a:xfrm>
            <a:off x="7810500" y="362158"/>
            <a:ext cx="963251" cy="944962"/>
          </a:xfrm>
          <a:prstGeom prst="rect">
            <a:avLst/>
          </a:prstGeom>
        </p:spPr>
      </p:pic>
    </p:spTree>
  </p:cSld>
  <p:clrMapOvr>
    <a:masterClrMapping/>
  </p:clrMapOvr>
  <p:transition advClick="0">
    <p:cover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ro-RO" sz="9600" dirty="0" smtClean="0"/>
              <a:t>PROJECT REPORTS</a:t>
            </a:r>
            <a:endParaRPr lang="en-US" sz="9600" dirty="0"/>
          </a:p>
        </p:txBody>
      </p:sp>
    </p:spTree>
    <p:extLst>
      <p:ext uri="{BB962C8B-B14F-4D97-AF65-F5344CB8AC3E}">
        <p14:creationId xmlns:p14="http://schemas.microsoft.com/office/powerpoint/2010/main" val="37931766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228600"/>
            <a:ext cx="4495800" cy="1143000"/>
          </a:xfrm>
        </p:spPr>
        <p:txBody>
          <a:bodyPr/>
          <a:lstStyle/>
          <a:p>
            <a:r>
              <a:rPr lang="en-US" sz="3200" dirty="0" smtClean="0"/>
              <a:t>CONSOLIDATED</a:t>
            </a:r>
            <a:br>
              <a:rPr lang="en-US" sz="3200" dirty="0" smtClean="0"/>
            </a:br>
            <a:r>
              <a:rPr lang="en-US" sz="3200" dirty="0" smtClean="0"/>
              <a:t>PROJECT REPORT</a:t>
            </a:r>
            <a:r>
              <a:rPr lang="ro-RO" sz="3200" dirty="0"/>
              <a:t>S</a:t>
            </a:r>
            <a:endParaRPr lang="en-US" sz="3200" dirty="0"/>
          </a:p>
        </p:txBody>
      </p:sp>
      <p:sp>
        <p:nvSpPr>
          <p:cNvPr id="3" name="Content Placeholder 2"/>
          <p:cNvSpPr>
            <a:spLocks noGrp="1"/>
          </p:cNvSpPr>
          <p:nvPr>
            <p:ph idx="1"/>
          </p:nvPr>
        </p:nvSpPr>
        <p:spPr>
          <a:xfrm>
            <a:off x="304800" y="1516774"/>
            <a:ext cx="8610600" cy="4800600"/>
          </a:xfrm>
        </p:spPr>
        <p:txBody>
          <a:bodyPr/>
          <a:lstStyle/>
          <a:p>
            <a:pPr marL="0" indent="0" algn="just">
              <a:buNone/>
            </a:pPr>
            <a:r>
              <a:rPr lang="en-US" sz="2400" dirty="0" smtClean="0">
                <a:solidFill>
                  <a:srgbClr val="000000"/>
                </a:solidFill>
                <a:latin typeface="Trebuchet MS" panose="020B0603020202020204" pitchFamily="34" charset="0"/>
              </a:rPr>
              <a:t>LB </a:t>
            </a:r>
            <a:r>
              <a:rPr lang="en-US" sz="2400" dirty="0">
                <a:solidFill>
                  <a:srgbClr val="000000"/>
                </a:solidFill>
                <a:latin typeface="Trebuchet MS" panose="020B0603020202020204" pitchFamily="34" charset="0"/>
              </a:rPr>
              <a:t>consolidates the project reports and submits them to the Joint </a:t>
            </a:r>
            <a:r>
              <a:rPr lang="en-US" sz="2400" dirty="0" smtClean="0">
                <a:solidFill>
                  <a:srgbClr val="000000"/>
                </a:solidFill>
                <a:latin typeface="Trebuchet MS" panose="020B0603020202020204" pitchFamily="34" charset="0"/>
              </a:rPr>
              <a:t>Secretariat</a:t>
            </a:r>
            <a:r>
              <a:rPr lang="ro-RO" sz="2400" dirty="0" smtClean="0">
                <a:solidFill>
                  <a:srgbClr val="000000"/>
                </a:solidFill>
                <a:latin typeface="Trebuchet MS" panose="020B0603020202020204" pitchFamily="34" charset="0"/>
              </a:rPr>
              <a:t>: </a:t>
            </a:r>
          </a:p>
          <a:p>
            <a:pPr marL="457200" indent="-457200" algn="just">
              <a:buAutoNum type="alphaLcPeriod"/>
            </a:pPr>
            <a:r>
              <a:rPr lang="en-US" sz="2400" dirty="0" smtClean="0">
                <a:solidFill>
                  <a:srgbClr val="000000"/>
                </a:solidFill>
                <a:latin typeface="Trebuchet MS" panose="020B0603020202020204" pitchFamily="34" charset="0"/>
              </a:rPr>
              <a:t>consolidated </a:t>
            </a:r>
            <a:r>
              <a:rPr lang="en-US" sz="2400" dirty="0">
                <a:solidFill>
                  <a:srgbClr val="000000"/>
                </a:solidFill>
                <a:latin typeface="Trebuchet MS" panose="020B0603020202020204" pitchFamily="34" charset="0"/>
              </a:rPr>
              <a:t>report for period 0 including all partners’ </a:t>
            </a:r>
            <a:r>
              <a:rPr lang="ro-RO" sz="2400" dirty="0" smtClean="0">
                <a:solidFill>
                  <a:srgbClr val="000000"/>
                </a:solidFill>
                <a:latin typeface="Trebuchet MS" panose="020B0603020202020204" pitchFamily="34" charset="0"/>
              </a:rPr>
              <a:t>reports 0.1 (project preparation report)</a:t>
            </a:r>
            <a:r>
              <a:rPr lang="en-US" sz="2400" dirty="0" smtClean="0">
                <a:solidFill>
                  <a:srgbClr val="000000"/>
                </a:solidFill>
                <a:latin typeface="Trebuchet MS" panose="020B0603020202020204" pitchFamily="34" charset="0"/>
              </a:rPr>
              <a:t>, </a:t>
            </a:r>
            <a:endParaRPr lang="ro-RO" sz="2400" dirty="0" smtClean="0">
              <a:solidFill>
                <a:srgbClr val="000000"/>
              </a:solidFill>
              <a:latin typeface="Trebuchet MS" panose="020B0603020202020204" pitchFamily="34" charset="0"/>
            </a:endParaRPr>
          </a:p>
          <a:p>
            <a:pPr marL="457200" indent="-457200" algn="just">
              <a:buAutoNum type="alphaLcPeriod"/>
            </a:pPr>
            <a:r>
              <a:rPr lang="en-US" sz="2400" b="1" dirty="0" smtClean="0">
                <a:solidFill>
                  <a:srgbClr val="000000"/>
                </a:solidFill>
                <a:latin typeface="Trebuchet MS" panose="020B0603020202020204" pitchFamily="34" charset="0"/>
              </a:rPr>
              <a:t>final </a:t>
            </a:r>
            <a:r>
              <a:rPr lang="en-US" sz="2400" b="1" dirty="0">
                <a:solidFill>
                  <a:srgbClr val="000000"/>
                </a:solidFill>
                <a:latin typeface="Trebuchet MS" panose="020B0603020202020204" pitchFamily="34" charset="0"/>
              </a:rPr>
              <a:t>consolidated report for last reporting </a:t>
            </a:r>
            <a:r>
              <a:rPr lang="en-US" sz="2400" b="1" dirty="0" smtClean="0">
                <a:solidFill>
                  <a:srgbClr val="000000"/>
                </a:solidFill>
                <a:latin typeface="Trebuchet MS" panose="020B0603020202020204" pitchFamily="34" charset="0"/>
              </a:rPr>
              <a:t>period</a:t>
            </a:r>
            <a:r>
              <a:rPr lang="ro-RO" sz="2400" b="1" dirty="0" smtClean="0">
                <a:solidFill>
                  <a:srgbClr val="000000"/>
                </a:solidFill>
                <a:latin typeface="Trebuchet MS" panose="020B0603020202020204" pitchFamily="34" charset="0"/>
              </a:rPr>
              <a:t>.</a:t>
            </a:r>
            <a:r>
              <a:rPr lang="en-US" sz="2400" b="1" dirty="0" smtClean="0">
                <a:solidFill>
                  <a:srgbClr val="000000"/>
                </a:solidFill>
                <a:latin typeface="Trebuchet MS" panose="020B0603020202020204" pitchFamily="34" charset="0"/>
              </a:rPr>
              <a:t> </a:t>
            </a:r>
            <a:r>
              <a:rPr lang="ro-RO" sz="2400" b="1" dirty="0" smtClean="0">
                <a:solidFill>
                  <a:srgbClr val="000000"/>
                </a:solidFill>
                <a:latin typeface="Trebuchet MS" panose="020B0603020202020204" pitchFamily="34" charset="0"/>
              </a:rPr>
              <a:t>T</a:t>
            </a:r>
            <a:r>
              <a:rPr lang="en-US" sz="2400" b="1" dirty="0" smtClean="0">
                <a:solidFill>
                  <a:srgbClr val="000000"/>
                </a:solidFill>
                <a:latin typeface="Trebuchet MS" panose="020B0603020202020204" pitchFamily="34" charset="0"/>
              </a:rPr>
              <a:t>he </a:t>
            </a:r>
            <a:r>
              <a:rPr lang="en-US" sz="2400" b="1" dirty="0">
                <a:solidFill>
                  <a:srgbClr val="000000"/>
                </a:solidFill>
                <a:latin typeface="Trebuchet MS" panose="020B0603020202020204" pitchFamily="34" charset="0"/>
              </a:rPr>
              <a:t>final claim for reimbursement must be submitted together with the final report </a:t>
            </a:r>
            <a:r>
              <a:rPr lang="en-US" sz="2400" dirty="0">
                <a:solidFill>
                  <a:srgbClr val="000000"/>
                </a:solidFill>
                <a:latin typeface="Trebuchet MS" panose="020B0603020202020204" pitchFamily="34" charset="0"/>
              </a:rPr>
              <a:t>(within 5 months since the end of the implementation period), irrespective of the </a:t>
            </a:r>
            <a:r>
              <a:rPr lang="en-US" sz="2400" dirty="0" smtClean="0">
                <a:solidFill>
                  <a:srgbClr val="000000"/>
                </a:solidFill>
                <a:latin typeface="Trebuchet MS" panose="020B0603020202020204" pitchFamily="34" charset="0"/>
              </a:rPr>
              <a:t>amount</a:t>
            </a:r>
            <a:r>
              <a:rPr lang="ro-RO" sz="2400" dirty="0" smtClean="0">
                <a:solidFill>
                  <a:srgbClr val="000000"/>
                </a:solidFill>
                <a:latin typeface="Trebuchet MS" panose="020B0603020202020204" pitchFamily="34" charset="0"/>
              </a:rPr>
              <a:t>.</a:t>
            </a:r>
          </a:p>
          <a:p>
            <a:pPr marL="0" indent="0" algn="just">
              <a:buNone/>
            </a:pPr>
            <a:r>
              <a:rPr lang="en-US" sz="2400" dirty="0">
                <a:solidFill>
                  <a:srgbClr val="000000"/>
                </a:solidFill>
                <a:latin typeface="Trebuchet MS" panose="020B0603020202020204" pitchFamily="34" charset="0"/>
              </a:rPr>
              <a:t>T</a:t>
            </a:r>
            <a:r>
              <a:rPr lang="en-US" sz="2400" dirty="0" smtClean="0">
                <a:solidFill>
                  <a:srgbClr val="000000"/>
                </a:solidFill>
                <a:latin typeface="Trebuchet MS" panose="020B0603020202020204" pitchFamily="34" charset="0"/>
              </a:rPr>
              <a:t>echnical </a:t>
            </a:r>
            <a:r>
              <a:rPr lang="en-US" sz="2400" dirty="0">
                <a:solidFill>
                  <a:srgbClr val="000000"/>
                </a:solidFill>
                <a:latin typeface="Trebuchet MS" panose="020B0603020202020204" pitchFamily="34" charset="0"/>
              </a:rPr>
              <a:t>or financial project reports </a:t>
            </a:r>
            <a:r>
              <a:rPr lang="en-US" sz="2400" dirty="0" smtClean="0">
                <a:solidFill>
                  <a:srgbClr val="000000"/>
                </a:solidFill>
                <a:latin typeface="Trebuchet MS" panose="020B0603020202020204" pitchFamily="34" charset="0"/>
              </a:rPr>
              <a:t>will be separately submitted for </a:t>
            </a:r>
            <a:r>
              <a:rPr lang="en-US" sz="2400" dirty="0">
                <a:solidFill>
                  <a:srgbClr val="000000"/>
                </a:solidFill>
                <a:latin typeface="Trebuchet MS" panose="020B0603020202020204" pitchFamily="34" charset="0"/>
              </a:rPr>
              <a:t>all other reporting </a:t>
            </a:r>
            <a:r>
              <a:rPr lang="en-US" sz="2400" dirty="0" smtClean="0">
                <a:solidFill>
                  <a:srgbClr val="000000"/>
                </a:solidFill>
                <a:latin typeface="Trebuchet MS" panose="020B0603020202020204" pitchFamily="34" charset="0"/>
              </a:rPr>
              <a:t>period</a:t>
            </a:r>
            <a:r>
              <a:rPr lang="ro-RO" sz="2400" dirty="0" smtClean="0">
                <a:solidFill>
                  <a:srgbClr val="000000"/>
                </a:solidFill>
                <a:latin typeface="Trebuchet MS" panose="020B0603020202020204" pitchFamily="34" charset="0"/>
              </a:rPr>
              <a:t>s</a:t>
            </a:r>
            <a:r>
              <a:rPr lang="en-US" sz="2400" dirty="0" smtClean="0">
                <a:solidFill>
                  <a:srgbClr val="000000"/>
                </a:solidFill>
                <a:latin typeface="Trebuchet MS" panose="020B0603020202020204" pitchFamily="34" charset="0"/>
              </a:rPr>
              <a:t>. </a:t>
            </a:r>
            <a:endParaRPr lang="ro-RO" sz="2400" dirty="0" smtClean="0">
              <a:solidFill>
                <a:srgbClr val="000000"/>
              </a:solidFill>
              <a:latin typeface="Trebuchet MS" panose="020B0603020202020204" pitchFamily="34" charset="0"/>
            </a:endParaRPr>
          </a:p>
          <a:p>
            <a:pPr marL="0" indent="0" algn="just">
              <a:buNone/>
            </a:pPr>
            <a:endParaRPr lang="ro-RO" sz="1000" dirty="0"/>
          </a:p>
        </p:txBody>
      </p:sp>
      <p:pic>
        <p:nvPicPr>
          <p:cNvPr id="4" name="Picture 3"/>
          <p:cNvPicPr>
            <a:picLocks noChangeAspect="1"/>
          </p:cNvPicPr>
          <p:nvPr/>
        </p:nvPicPr>
        <p:blipFill>
          <a:blip r:embed="rId2"/>
          <a:stretch>
            <a:fillRect/>
          </a:stretch>
        </p:blipFill>
        <p:spPr>
          <a:xfrm>
            <a:off x="457200" y="339727"/>
            <a:ext cx="2362200" cy="629920"/>
          </a:xfrm>
          <a:prstGeom prst="rect">
            <a:avLst/>
          </a:prstGeom>
        </p:spPr>
      </p:pic>
      <p:pic>
        <p:nvPicPr>
          <p:cNvPr id="5" name="Picture 4"/>
          <p:cNvPicPr>
            <a:picLocks noChangeAspect="1"/>
          </p:cNvPicPr>
          <p:nvPr/>
        </p:nvPicPr>
        <p:blipFill>
          <a:blip r:embed="rId3"/>
          <a:stretch>
            <a:fillRect/>
          </a:stretch>
        </p:blipFill>
        <p:spPr>
          <a:xfrm>
            <a:off x="304800" y="6140230"/>
            <a:ext cx="1359526" cy="664522"/>
          </a:xfrm>
          <a:prstGeom prst="rect">
            <a:avLst/>
          </a:prstGeom>
        </p:spPr>
      </p:pic>
      <p:pic>
        <p:nvPicPr>
          <p:cNvPr id="6" name="Picture 5"/>
          <p:cNvPicPr>
            <a:picLocks noChangeAspect="1"/>
          </p:cNvPicPr>
          <p:nvPr/>
        </p:nvPicPr>
        <p:blipFill>
          <a:blip r:embed="rId4"/>
          <a:stretch>
            <a:fillRect/>
          </a:stretch>
        </p:blipFill>
        <p:spPr>
          <a:xfrm>
            <a:off x="8140380" y="5943600"/>
            <a:ext cx="755970" cy="719390"/>
          </a:xfrm>
          <a:prstGeom prst="rect">
            <a:avLst/>
          </a:prstGeom>
        </p:spPr>
      </p:pic>
    </p:spTree>
    <p:extLst>
      <p:ext uri="{BB962C8B-B14F-4D97-AF65-F5344CB8AC3E}">
        <p14:creationId xmlns:p14="http://schemas.microsoft.com/office/powerpoint/2010/main" val="24198809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FINANCIAL </a:t>
            </a:r>
            <a:r>
              <a:rPr lang="ro-RO" sz="3200" dirty="0" smtClean="0"/>
              <a:t/>
            </a:r>
            <a:br>
              <a:rPr lang="ro-RO" sz="3200" dirty="0" smtClean="0"/>
            </a:br>
            <a:r>
              <a:rPr lang="ro-RO" sz="3200" dirty="0" smtClean="0"/>
              <a:t>PROJECT </a:t>
            </a:r>
            <a:r>
              <a:rPr lang="en-US" sz="3200" dirty="0" smtClean="0"/>
              <a:t>REPORTS</a:t>
            </a:r>
            <a:endParaRPr lang="en-US" sz="3200" dirty="0"/>
          </a:p>
        </p:txBody>
      </p:sp>
      <p:sp>
        <p:nvSpPr>
          <p:cNvPr id="3" name="Content Placeholder 2"/>
          <p:cNvSpPr>
            <a:spLocks noGrp="1"/>
          </p:cNvSpPr>
          <p:nvPr>
            <p:ph idx="1"/>
          </p:nvPr>
        </p:nvSpPr>
        <p:spPr>
          <a:xfrm>
            <a:off x="482600" y="1417638"/>
            <a:ext cx="8229600" cy="4525963"/>
          </a:xfrm>
        </p:spPr>
        <p:txBody>
          <a:bodyPr/>
          <a:lstStyle/>
          <a:p>
            <a:pPr marL="0" indent="0" algn="just">
              <a:buNone/>
            </a:pPr>
            <a:r>
              <a:rPr lang="en-US" sz="2000" dirty="0" smtClean="0"/>
              <a:t>LB has the possibility to ask reimbursement of expenditures to the MA via a financial project report submitted in the electronic system at any given time, for one or more partners, </a:t>
            </a:r>
            <a:r>
              <a:rPr lang="en-US" sz="2000" b="1" dirty="0" smtClean="0"/>
              <a:t>provided that the expenditure claimed for reimbursement is not lower than 5,000 euro ERDF</a:t>
            </a:r>
            <a:r>
              <a:rPr lang="en-US" sz="2000" dirty="0" smtClean="0"/>
              <a:t>.</a:t>
            </a:r>
            <a:r>
              <a:rPr lang="ro-RO" sz="2000" dirty="0" smtClean="0"/>
              <a:t> </a:t>
            </a:r>
          </a:p>
          <a:p>
            <a:pPr marL="0" indent="0" algn="just">
              <a:buNone/>
            </a:pPr>
            <a:endParaRPr lang="ro-RO" sz="2000" dirty="0" smtClean="0"/>
          </a:p>
          <a:p>
            <a:pPr marL="0" indent="0" algn="just">
              <a:buNone/>
            </a:pPr>
            <a:r>
              <a:rPr lang="en-US" sz="2000" dirty="0" smtClean="0"/>
              <a:t>These financial project reports will be created by LB only by attaching the available FLC certificates. </a:t>
            </a:r>
            <a:r>
              <a:rPr lang="en-US" sz="2000" b="1" dirty="0" smtClean="0"/>
              <a:t>For financial project reports, no other sections required by the project report template will be filled in.</a:t>
            </a:r>
            <a:endParaRPr lang="ro-RO" sz="2000" b="1" dirty="0"/>
          </a:p>
          <a:p>
            <a:pPr marL="0" indent="0" algn="just">
              <a:buNone/>
            </a:pPr>
            <a:endParaRPr lang="ro-RO" sz="2000" dirty="0" smtClean="0"/>
          </a:p>
          <a:p>
            <a:pPr marL="0" indent="0" algn="just">
              <a:buNone/>
            </a:pPr>
            <a:r>
              <a:rPr lang="en-US" sz="2000" b="1" dirty="0" smtClean="0"/>
              <a:t>LB </a:t>
            </a:r>
            <a:r>
              <a:rPr lang="en-US" sz="2000" b="1" dirty="0"/>
              <a:t>is obliged to create a financial project report </a:t>
            </a:r>
            <a:r>
              <a:rPr lang="en-US" sz="2000" dirty="0"/>
              <a:t>in the system requesting amounts for reimbursement from the programme </a:t>
            </a:r>
            <a:r>
              <a:rPr lang="en-US" sz="2000" b="1" dirty="0"/>
              <a:t>no later than 3 working days from when FLC certificates summing up more than 5.000 </a:t>
            </a:r>
            <a:r>
              <a:rPr lang="en-US" sz="2000" b="1" dirty="0" smtClean="0"/>
              <a:t>Euro</a:t>
            </a:r>
            <a:r>
              <a:rPr lang="ro-RO" sz="2000" b="1" dirty="0" smtClean="0"/>
              <a:t> ERDF</a:t>
            </a:r>
            <a:r>
              <a:rPr lang="en-US" sz="2000" b="1" dirty="0" smtClean="0"/>
              <a:t> </a:t>
            </a:r>
            <a:r>
              <a:rPr lang="en-US" sz="2000" b="1" dirty="0"/>
              <a:t>(from all partners) are available in the system</a:t>
            </a:r>
            <a:r>
              <a:rPr lang="en-US" sz="2000" dirty="0"/>
              <a:t>, even if not all partners have FLC certificates to be included in the project report.</a:t>
            </a:r>
            <a:endParaRPr lang="en-US" sz="2000" dirty="0" smtClean="0"/>
          </a:p>
          <a:p>
            <a:endParaRPr lang="en-US" dirty="0"/>
          </a:p>
        </p:txBody>
      </p:sp>
    </p:spTree>
    <p:extLst>
      <p:ext uri="{BB962C8B-B14F-4D97-AF65-F5344CB8AC3E}">
        <p14:creationId xmlns:p14="http://schemas.microsoft.com/office/powerpoint/2010/main" val="881380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68929"/>
            <a:ext cx="4419600" cy="1143000"/>
          </a:xfrm>
        </p:spPr>
        <p:txBody>
          <a:bodyPr/>
          <a:lstStyle/>
          <a:p>
            <a:r>
              <a:rPr lang="ro-RO" sz="2800" dirty="0" smtClean="0"/>
              <a:t>TECHNICAL </a:t>
            </a:r>
            <a:r>
              <a:rPr lang="en-US" sz="2800" dirty="0" smtClean="0"/>
              <a:t>PROJECT REPORT</a:t>
            </a:r>
            <a:r>
              <a:rPr lang="ro-RO" sz="2800" dirty="0"/>
              <a:t>S</a:t>
            </a:r>
            <a:endParaRPr lang="en-US" sz="2800" dirty="0"/>
          </a:p>
        </p:txBody>
      </p:sp>
      <p:sp>
        <p:nvSpPr>
          <p:cNvPr id="3" name="Content Placeholder 2"/>
          <p:cNvSpPr>
            <a:spLocks noGrp="1"/>
          </p:cNvSpPr>
          <p:nvPr>
            <p:ph idx="1"/>
          </p:nvPr>
        </p:nvSpPr>
        <p:spPr>
          <a:xfrm>
            <a:off x="244585" y="1066800"/>
            <a:ext cx="8686800" cy="5105400"/>
          </a:xfrm>
        </p:spPr>
        <p:txBody>
          <a:bodyPr/>
          <a:lstStyle/>
          <a:p>
            <a:pPr marL="0" lvl="0" indent="0" algn="just">
              <a:buNone/>
            </a:pPr>
            <a:r>
              <a:rPr lang="en-US" sz="1800" dirty="0" smtClean="0">
                <a:solidFill>
                  <a:prstClr val="black"/>
                </a:solidFill>
              </a:rPr>
              <a:t>LB </a:t>
            </a:r>
            <a:r>
              <a:rPr lang="en-US" sz="1800" dirty="0">
                <a:solidFill>
                  <a:prstClr val="black"/>
                </a:solidFill>
              </a:rPr>
              <a:t>must create and submit to Joint </a:t>
            </a:r>
            <a:r>
              <a:rPr lang="en-US" sz="1800" dirty="0" smtClean="0">
                <a:solidFill>
                  <a:prstClr val="black"/>
                </a:solidFill>
              </a:rPr>
              <a:t>Secretariat, via </a:t>
            </a:r>
            <a:r>
              <a:rPr lang="en-US" sz="1800" dirty="0" err="1" smtClean="0">
                <a:solidFill>
                  <a:prstClr val="black"/>
                </a:solidFill>
              </a:rPr>
              <a:t>eMS</a:t>
            </a:r>
            <a:r>
              <a:rPr lang="en-US" sz="1800" dirty="0" smtClean="0">
                <a:solidFill>
                  <a:prstClr val="black"/>
                </a:solidFill>
              </a:rPr>
              <a:t> </a:t>
            </a:r>
            <a:r>
              <a:rPr lang="en-US" sz="1800" dirty="0">
                <a:solidFill>
                  <a:prstClr val="black"/>
                </a:solidFill>
              </a:rPr>
              <a:t>project </a:t>
            </a:r>
            <a:r>
              <a:rPr lang="en-US" sz="1800" dirty="0" smtClean="0">
                <a:solidFill>
                  <a:prstClr val="black"/>
                </a:solidFill>
              </a:rPr>
              <a:t>reports </a:t>
            </a:r>
            <a:r>
              <a:rPr lang="en-US" sz="1800" dirty="0">
                <a:solidFill>
                  <a:prstClr val="black"/>
                </a:solidFill>
              </a:rPr>
              <a:t>including physical progress of the </a:t>
            </a:r>
            <a:r>
              <a:rPr lang="en-US" sz="1800" dirty="0" smtClean="0">
                <a:solidFill>
                  <a:prstClr val="black"/>
                </a:solidFill>
              </a:rPr>
              <a:t>project (art. 6, (10) – subsidy contract):</a:t>
            </a:r>
            <a:endParaRPr lang="en-US" sz="800" dirty="0">
              <a:solidFill>
                <a:prstClr val="black"/>
              </a:solidFill>
            </a:endParaRPr>
          </a:p>
          <a:p>
            <a:pPr lvl="0" algn="just">
              <a:buAutoNum type="arabicPeriod"/>
            </a:pPr>
            <a:r>
              <a:rPr lang="en-US" sz="1800" dirty="0" smtClean="0">
                <a:solidFill>
                  <a:prstClr val="black"/>
                </a:solidFill>
              </a:rPr>
              <a:t>Every 6 months (submitted within 10 working days since the end of the 6</a:t>
            </a:r>
            <a:r>
              <a:rPr lang="en-US" sz="1800" baseline="30000" dirty="0" smtClean="0">
                <a:solidFill>
                  <a:prstClr val="black"/>
                </a:solidFill>
              </a:rPr>
              <a:t>th</a:t>
            </a:r>
            <a:r>
              <a:rPr lang="en-US" sz="1800" dirty="0" smtClean="0">
                <a:solidFill>
                  <a:prstClr val="black"/>
                </a:solidFill>
              </a:rPr>
              <a:t> month);</a:t>
            </a:r>
          </a:p>
          <a:p>
            <a:pPr lvl="0" algn="just">
              <a:buAutoNum type="arabicPeriod"/>
            </a:pPr>
            <a:r>
              <a:rPr lang="en-US" sz="1800" dirty="0" smtClean="0">
                <a:solidFill>
                  <a:prstClr val="black"/>
                </a:solidFill>
              </a:rPr>
              <a:t>Reports are based on partners </a:t>
            </a:r>
            <a:r>
              <a:rPr lang="en-US" sz="1800" dirty="0">
                <a:solidFill>
                  <a:prstClr val="black"/>
                </a:solidFill>
              </a:rPr>
              <a:t>reports submitted in the </a:t>
            </a:r>
            <a:r>
              <a:rPr lang="en-US" sz="1800" dirty="0" smtClean="0">
                <a:solidFill>
                  <a:prstClr val="black"/>
                </a:solidFill>
              </a:rPr>
              <a:t>e-MS. Information shall be aggregated manually by LB;</a:t>
            </a:r>
          </a:p>
          <a:p>
            <a:pPr lvl="0" algn="just">
              <a:buAutoNum type="arabicPeriod"/>
            </a:pPr>
            <a:r>
              <a:rPr lang="en-US" sz="1800" u="sng" dirty="0" smtClean="0">
                <a:solidFill>
                  <a:prstClr val="black"/>
                </a:solidFill>
              </a:rPr>
              <a:t>Does not </a:t>
            </a:r>
            <a:r>
              <a:rPr lang="en-US" sz="1800" dirty="0">
                <a:solidFill>
                  <a:prstClr val="black"/>
                </a:solidFill>
              </a:rPr>
              <a:t>include FLC </a:t>
            </a:r>
            <a:r>
              <a:rPr lang="en-US" sz="1800" dirty="0" smtClean="0">
                <a:solidFill>
                  <a:prstClr val="black"/>
                </a:solidFill>
              </a:rPr>
              <a:t>certificates /  amounts </a:t>
            </a:r>
            <a:r>
              <a:rPr lang="en-US" sz="1800" dirty="0">
                <a:solidFill>
                  <a:prstClr val="black"/>
                </a:solidFill>
              </a:rPr>
              <a:t>to be requested for </a:t>
            </a:r>
            <a:r>
              <a:rPr lang="en-US" sz="1800" dirty="0" smtClean="0">
                <a:solidFill>
                  <a:prstClr val="black"/>
                </a:solidFill>
              </a:rPr>
              <a:t>reimbursement; </a:t>
            </a:r>
          </a:p>
          <a:p>
            <a:pPr lvl="0" algn="just">
              <a:buAutoNum type="arabicPeriod"/>
            </a:pPr>
            <a:r>
              <a:rPr lang="en-US" sz="1800" dirty="0" smtClean="0">
                <a:solidFill>
                  <a:prstClr val="black"/>
                </a:solidFill>
              </a:rPr>
              <a:t>Will include:</a:t>
            </a:r>
          </a:p>
          <a:p>
            <a:pPr lvl="1" algn="just">
              <a:buAutoNum type="arabicPeriod"/>
            </a:pPr>
            <a:r>
              <a:rPr lang="en-US" sz="1400" dirty="0" smtClean="0">
                <a:solidFill>
                  <a:prstClr val="black"/>
                </a:solidFill>
              </a:rPr>
              <a:t>General overview of the progress of the project  since its start (section “Highlights of main achievements”);</a:t>
            </a:r>
          </a:p>
          <a:p>
            <a:pPr lvl="1" algn="just">
              <a:buAutoNum type="arabicPeriod"/>
            </a:pPr>
            <a:r>
              <a:rPr lang="en-US" sz="1400" dirty="0" smtClean="0">
                <a:solidFill>
                  <a:prstClr val="black"/>
                </a:solidFill>
              </a:rPr>
              <a:t>Detailed description of the </a:t>
            </a:r>
            <a:r>
              <a:rPr lang="en-US" sz="1400" u="sng" dirty="0">
                <a:solidFill>
                  <a:prstClr val="black"/>
                </a:solidFill>
              </a:rPr>
              <a:t>activities </a:t>
            </a:r>
            <a:r>
              <a:rPr lang="en-US" sz="1400" u="sng" dirty="0" smtClean="0">
                <a:solidFill>
                  <a:prstClr val="black"/>
                </a:solidFill>
              </a:rPr>
              <a:t>performed in the reporting period. </a:t>
            </a:r>
            <a:r>
              <a:rPr lang="en-US" sz="1400" dirty="0" smtClean="0">
                <a:solidFill>
                  <a:prstClr val="black"/>
                </a:solidFill>
              </a:rPr>
              <a:t>Please detail on activities </a:t>
            </a:r>
            <a:r>
              <a:rPr lang="en-US" sz="1400" dirty="0">
                <a:solidFill>
                  <a:prstClr val="black"/>
                </a:solidFill>
              </a:rPr>
              <a:t>carried out and </a:t>
            </a:r>
            <a:r>
              <a:rPr lang="en-US" sz="1400" dirty="0" smtClean="0">
                <a:solidFill>
                  <a:prstClr val="black"/>
                </a:solidFill>
              </a:rPr>
              <a:t>contribution </a:t>
            </a:r>
            <a:r>
              <a:rPr lang="en-US" sz="1400" dirty="0">
                <a:solidFill>
                  <a:prstClr val="black"/>
                </a:solidFill>
              </a:rPr>
              <a:t>by the project partners as well </a:t>
            </a:r>
            <a:r>
              <a:rPr lang="en-US" sz="1400" dirty="0" smtClean="0">
                <a:solidFill>
                  <a:prstClr val="black"/>
                </a:solidFill>
              </a:rPr>
              <a:t>as on problems </a:t>
            </a:r>
            <a:r>
              <a:rPr lang="en-US" sz="1400" dirty="0">
                <a:solidFill>
                  <a:prstClr val="black"/>
                </a:solidFill>
              </a:rPr>
              <a:t>or deviations from the initial plan </a:t>
            </a:r>
            <a:r>
              <a:rPr lang="en-US" sz="1400" dirty="0" smtClean="0">
                <a:solidFill>
                  <a:prstClr val="black"/>
                </a:solidFill>
              </a:rPr>
              <a:t>;</a:t>
            </a:r>
          </a:p>
          <a:p>
            <a:pPr lvl="1" algn="just">
              <a:buAutoNum type="arabicPeriod"/>
            </a:pPr>
            <a:r>
              <a:rPr lang="en-US" sz="1400" dirty="0" smtClean="0">
                <a:solidFill>
                  <a:prstClr val="black"/>
                </a:solidFill>
              </a:rPr>
              <a:t>Detailed information on the progress achieved in the</a:t>
            </a:r>
            <a:r>
              <a:rPr lang="en-US" sz="1400" u="sng" dirty="0" smtClean="0">
                <a:solidFill>
                  <a:prstClr val="black"/>
                </a:solidFill>
              </a:rPr>
              <a:t> deliverables </a:t>
            </a:r>
            <a:r>
              <a:rPr lang="en-US" sz="1400" dirty="0" smtClean="0">
                <a:solidFill>
                  <a:prstClr val="black"/>
                </a:solidFill>
              </a:rPr>
              <a:t>(equipment delivered or services provided) during the reporting period</a:t>
            </a:r>
          </a:p>
          <a:p>
            <a:pPr lvl="1" algn="just">
              <a:buAutoNum type="arabicPeriod"/>
            </a:pPr>
            <a:r>
              <a:rPr lang="en-US" sz="1400" dirty="0" smtClean="0">
                <a:solidFill>
                  <a:prstClr val="black"/>
                </a:solidFill>
              </a:rPr>
              <a:t>Detailed description of the project contribution to the  </a:t>
            </a:r>
            <a:r>
              <a:rPr lang="en-US" sz="1400" u="sng" dirty="0" smtClean="0">
                <a:solidFill>
                  <a:prstClr val="black"/>
                </a:solidFill>
              </a:rPr>
              <a:t>output indicators and target groups</a:t>
            </a:r>
            <a:r>
              <a:rPr lang="en-US" sz="1400" dirty="0" smtClean="0">
                <a:solidFill>
                  <a:prstClr val="black"/>
                </a:solidFill>
              </a:rPr>
              <a:t>;</a:t>
            </a:r>
          </a:p>
          <a:p>
            <a:pPr lvl="1" algn="just">
              <a:buAutoNum type="arabicPeriod"/>
            </a:pPr>
            <a:r>
              <a:rPr lang="en-US" sz="1400" dirty="0" smtClean="0">
                <a:solidFill>
                  <a:prstClr val="black"/>
                </a:solidFill>
              </a:rPr>
              <a:t>Detailed information regarding the </a:t>
            </a:r>
            <a:r>
              <a:rPr lang="en-US" sz="1400" u="sng" dirty="0" smtClean="0">
                <a:solidFill>
                  <a:prstClr val="black"/>
                </a:solidFill>
              </a:rPr>
              <a:t>problems encountered and the solutions found</a:t>
            </a:r>
            <a:r>
              <a:rPr lang="en-US" sz="1400" dirty="0" smtClean="0">
                <a:solidFill>
                  <a:prstClr val="black"/>
                </a:solidFill>
              </a:rPr>
              <a:t>;</a:t>
            </a:r>
          </a:p>
          <a:p>
            <a:pPr lvl="1" algn="just">
              <a:buAutoNum type="arabicPeriod"/>
            </a:pPr>
            <a:r>
              <a:rPr lang="en-US" sz="1400" dirty="0" smtClean="0">
                <a:solidFill>
                  <a:prstClr val="black"/>
                </a:solidFill>
              </a:rPr>
              <a:t>Detailed information  on the project contribution to the </a:t>
            </a:r>
            <a:r>
              <a:rPr lang="en-US" sz="1400" u="sng" dirty="0" smtClean="0">
                <a:solidFill>
                  <a:prstClr val="black"/>
                </a:solidFill>
              </a:rPr>
              <a:t>horizontal principles</a:t>
            </a:r>
            <a:r>
              <a:rPr lang="en-US" sz="1400" dirty="0">
                <a:solidFill>
                  <a:prstClr val="black"/>
                </a:solidFill>
              </a:rPr>
              <a:t> </a:t>
            </a:r>
            <a:r>
              <a:rPr lang="en-US" sz="1400" dirty="0" smtClean="0">
                <a:solidFill>
                  <a:prstClr val="black"/>
                </a:solidFill>
              </a:rPr>
              <a:t>during the reporting period</a:t>
            </a:r>
          </a:p>
          <a:p>
            <a:pPr marL="0" lvl="1" indent="0" algn="just">
              <a:buNone/>
            </a:pPr>
            <a:r>
              <a:rPr lang="en-US" sz="1800" dirty="0" smtClean="0">
                <a:solidFill>
                  <a:srgbClr val="0070C0"/>
                </a:solidFill>
              </a:rPr>
              <a:t>Attention: No section of the project report will be left empty (Not applicable mentioned, if the case), All information must be presented in a clear manner / If not, the report                               will be  reverted</a:t>
            </a:r>
          </a:p>
          <a:p>
            <a:endParaRPr lang="en-US" dirty="0">
              <a:solidFill>
                <a:srgbClr val="0070C0"/>
              </a:solidFill>
            </a:endParaRPr>
          </a:p>
        </p:txBody>
      </p:sp>
      <p:pic>
        <p:nvPicPr>
          <p:cNvPr id="4" name="Picture 3"/>
          <p:cNvPicPr>
            <a:picLocks noChangeAspect="1"/>
          </p:cNvPicPr>
          <p:nvPr/>
        </p:nvPicPr>
        <p:blipFill>
          <a:blip r:embed="rId2"/>
          <a:stretch>
            <a:fillRect/>
          </a:stretch>
        </p:blipFill>
        <p:spPr>
          <a:xfrm>
            <a:off x="457200" y="294959"/>
            <a:ext cx="2362200" cy="629920"/>
          </a:xfrm>
          <a:prstGeom prst="rect">
            <a:avLst/>
          </a:prstGeom>
        </p:spPr>
      </p:pic>
      <p:pic>
        <p:nvPicPr>
          <p:cNvPr id="5" name="Picture 4"/>
          <p:cNvPicPr>
            <a:picLocks noChangeAspect="1"/>
          </p:cNvPicPr>
          <p:nvPr/>
        </p:nvPicPr>
        <p:blipFill>
          <a:blip r:embed="rId3"/>
          <a:stretch>
            <a:fillRect/>
          </a:stretch>
        </p:blipFill>
        <p:spPr>
          <a:xfrm>
            <a:off x="228600" y="6125628"/>
            <a:ext cx="1359526" cy="664522"/>
          </a:xfrm>
          <a:prstGeom prst="rect">
            <a:avLst/>
          </a:prstGeom>
        </p:spPr>
      </p:pic>
      <p:pic>
        <p:nvPicPr>
          <p:cNvPr id="6" name="Picture 5"/>
          <p:cNvPicPr>
            <a:picLocks noChangeAspect="1"/>
          </p:cNvPicPr>
          <p:nvPr/>
        </p:nvPicPr>
        <p:blipFill>
          <a:blip r:embed="rId4"/>
          <a:stretch>
            <a:fillRect/>
          </a:stretch>
        </p:blipFill>
        <p:spPr>
          <a:xfrm>
            <a:off x="8175415" y="6095145"/>
            <a:ext cx="755970" cy="725487"/>
          </a:xfrm>
          <a:prstGeom prst="rect">
            <a:avLst/>
          </a:prstGeom>
        </p:spPr>
      </p:pic>
    </p:spTree>
    <p:extLst>
      <p:ext uri="{BB962C8B-B14F-4D97-AF65-F5344CB8AC3E}">
        <p14:creationId xmlns:p14="http://schemas.microsoft.com/office/powerpoint/2010/main" val="6412298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395034"/>
            <a:ext cx="4114800" cy="816896"/>
          </a:xfrm>
        </p:spPr>
        <p:txBody>
          <a:bodyPr/>
          <a:lstStyle/>
          <a:p>
            <a:endParaRPr lang="en-US" sz="3200" dirty="0"/>
          </a:p>
        </p:txBody>
      </p:sp>
      <p:sp>
        <p:nvSpPr>
          <p:cNvPr id="3" name="Content Placeholder 2"/>
          <p:cNvSpPr>
            <a:spLocks noGrp="1"/>
          </p:cNvSpPr>
          <p:nvPr>
            <p:ph idx="1"/>
          </p:nvPr>
        </p:nvSpPr>
        <p:spPr>
          <a:xfrm>
            <a:off x="228600" y="1219200"/>
            <a:ext cx="8680769" cy="4953000"/>
          </a:xfrm>
        </p:spPr>
        <p:txBody>
          <a:bodyPr/>
          <a:lstStyle/>
          <a:p>
            <a:pPr marL="0" lvl="0" indent="0">
              <a:buNone/>
            </a:pPr>
            <a:r>
              <a:rPr lang="en-US" sz="2200" dirty="0">
                <a:solidFill>
                  <a:prstClr val="black"/>
                </a:solidFill>
              </a:rPr>
              <a:t>Exceptions: </a:t>
            </a:r>
          </a:p>
          <a:p>
            <a:pPr marL="0" lvl="0" indent="0" algn="just">
              <a:buNone/>
            </a:pPr>
            <a:r>
              <a:rPr lang="en-US" sz="2200" dirty="0">
                <a:solidFill>
                  <a:prstClr val="black"/>
                </a:solidFill>
              </a:rPr>
              <a:t> a. </a:t>
            </a:r>
            <a:r>
              <a:rPr lang="en-US" sz="2200" b="1" dirty="0">
                <a:solidFill>
                  <a:prstClr val="black"/>
                </a:solidFill>
              </a:rPr>
              <a:t>Preparation costs can be only requested in the first project </a:t>
            </a:r>
            <a:r>
              <a:rPr lang="en-US" sz="2200" b="1" dirty="0" smtClean="0">
                <a:solidFill>
                  <a:prstClr val="black"/>
                </a:solidFill>
              </a:rPr>
              <a:t>report</a:t>
            </a:r>
            <a:r>
              <a:rPr lang="ro-RO" sz="2200" b="1" dirty="0" smtClean="0">
                <a:solidFill>
                  <a:prstClr val="black"/>
                </a:solidFill>
              </a:rPr>
              <a:t> (named 0.1 in eMS)</a:t>
            </a:r>
            <a:r>
              <a:rPr lang="en-US" sz="2200" b="1" dirty="0" smtClean="0">
                <a:solidFill>
                  <a:prstClr val="black"/>
                </a:solidFill>
              </a:rPr>
              <a:t>! </a:t>
            </a:r>
            <a:r>
              <a:rPr lang="en-US" sz="2200" dirty="0">
                <a:solidFill>
                  <a:prstClr val="black"/>
                </a:solidFill>
              </a:rPr>
              <a:t>Therefore even if the total amount at project level is below the 5,000 euro ERDF threshold, a project report </a:t>
            </a:r>
            <a:r>
              <a:rPr lang="ro-RO" sz="2200" dirty="0" smtClean="0">
                <a:solidFill>
                  <a:prstClr val="black"/>
                </a:solidFill>
              </a:rPr>
              <a:t>should</a:t>
            </a:r>
            <a:r>
              <a:rPr lang="en-US" sz="2200" dirty="0" smtClean="0">
                <a:solidFill>
                  <a:prstClr val="black"/>
                </a:solidFill>
              </a:rPr>
              <a:t> </a:t>
            </a:r>
            <a:r>
              <a:rPr lang="en-US" sz="2200" dirty="0">
                <a:solidFill>
                  <a:prstClr val="black"/>
                </a:solidFill>
              </a:rPr>
              <a:t>be created and submitted to JS.  </a:t>
            </a:r>
          </a:p>
          <a:p>
            <a:pPr marL="0" lvl="0" indent="0" algn="just">
              <a:buNone/>
            </a:pPr>
            <a:r>
              <a:rPr lang="en-US" sz="2200" dirty="0">
                <a:solidFill>
                  <a:prstClr val="black"/>
                </a:solidFill>
              </a:rPr>
              <a:t>b. Also, in case the final amounts requested from the programme is below </a:t>
            </a:r>
            <a:r>
              <a:rPr lang="en-US" sz="2200" dirty="0" smtClean="0">
                <a:solidFill>
                  <a:prstClr val="black"/>
                </a:solidFill>
              </a:rPr>
              <a:t>5.000 Euro, </a:t>
            </a:r>
            <a:r>
              <a:rPr lang="en-US" sz="2200" dirty="0">
                <a:solidFill>
                  <a:prstClr val="black"/>
                </a:solidFill>
              </a:rPr>
              <a:t>a project report </a:t>
            </a:r>
            <a:r>
              <a:rPr lang="ro-RO" sz="2200" dirty="0" smtClean="0">
                <a:solidFill>
                  <a:prstClr val="black"/>
                </a:solidFill>
              </a:rPr>
              <a:t>should</a:t>
            </a:r>
            <a:r>
              <a:rPr lang="en-US" sz="2200" dirty="0" smtClean="0">
                <a:solidFill>
                  <a:prstClr val="black"/>
                </a:solidFill>
              </a:rPr>
              <a:t> </a:t>
            </a:r>
            <a:r>
              <a:rPr lang="en-US" sz="2200" dirty="0">
                <a:solidFill>
                  <a:prstClr val="black"/>
                </a:solidFill>
              </a:rPr>
              <a:t>be created and submitted to JS. If necessary, more than one project report requesting amounts for reimbursement can be created for a defined period.  </a:t>
            </a:r>
            <a:r>
              <a:rPr lang="en-US" sz="2200" b="1" dirty="0">
                <a:solidFill>
                  <a:prstClr val="black"/>
                </a:solidFill>
              </a:rPr>
              <a:t>It is mandatory for the LP to create a consolidated project progress report on activities in the system according to the established schedule for reporting the consolidated progress of activities at project level established within the MA Instruction </a:t>
            </a:r>
            <a:r>
              <a:rPr lang="en-US" sz="2200" b="1" dirty="0" smtClean="0">
                <a:solidFill>
                  <a:prstClr val="black"/>
                </a:solidFill>
              </a:rPr>
              <a:t>no. 5 for </a:t>
            </a:r>
            <a:r>
              <a:rPr lang="en-US" sz="2200" b="1" dirty="0">
                <a:solidFill>
                  <a:prstClr val="black"/>
                </a:solidFill>
              </a:rPr>
              <a:t>beneficiaries for call 1-hard and call 2 projects and every 6 months for call 3 projects. </a:t>
            </a:r>
          </a:p>
          <a:p>
            <a:endParaRPr lang="en-US" sz="2200" dirty="0"/>
          </a:p>
        </p:txBody>
      </p:sp>
      <p:pic>
        <p:nvPicPr>
          <p:cNvPr id="4" name="Picture 3"/>
          <p:cNvPicPr>
            <a:picLocks noChangeAspect="1"/>
          </p:cNvPicPr>
          <p:nvPr/>
        </p:nvPicPr>
        <p:blipFill>
          <a:blip r:embed="rId2"/>
          <a:stretch>
            <a:fillRect/>
          </a:stretch>
        </p:blipFill>
        <p:spPr>
          <a:xfrm>
            <a:off x="8153400" y="5964905"/>
            <a:ext cx="755970" cy="719390"/>
          </a:xfrm>
          <a:prstGeom prst="rect">
            <a:avLst/>
          </a:prstGeom>
        </p:spPr>
      </p:pic>
      <p:pic>
        <p:nvPicPr>
          <p:cNvPr id="5" name="Picture 4"/>
          <p:cNvPicPr>
            <a:picLocks noChangeAspect="1"/>
          </p:cNvPicPr>
          <p:nvPr/>
        </p:nvPicPr>
        <p:blipFill>
          <a:blip r:embed="rId3"/>
          <a:stretch>
            <a:fillRect/>
          </a:stretch>
        </p:blipFill>
        <p:spPr>
          <a:xfrm>
            <a:off x="403264" y="6095987"/>
            <a:ext cx="1359526" cy="664522"/>
          </a:xfrm>
          <a:prstGeom prst="rect">
            <a:avLst/>
          </a:prstGeom>
        </p:spPr>
      </p:pic>
      <p:pic>
        <p:nvPicPr>
          <p:cNvPr id="6" name="Picture 5"/>
          <p:cNvPicPr>
            <a:picLocks noChangeAspect="1"/>
          </p:cNvPicPr>
          <p:nvPr/>
        </p:nvPicPr>
        <p:blipFill>
          <a:blip r:embed="rId4"/>
          <a:stretch>
            <a:fillRect/>
          </a:stretch>
        </p:blipFill>
        <p:spPr>
          <a:xfrm>
            <a:off x="391071" y="341313"/>
            <a:ext cx="2352129" cy="627234"/>
          </a:xfrm>
          <a:prstGeom prst="rect">
            <a:avLst/>
          </a:prstGeom>
        </p:spPr>
      </p:pic>
    </p:spTree>
    <p:extLst>
      <p:ext uri="{BB962C8B-B14F-4D97-AF65-F5344CB8AC3E}">
        <p14:creationId xmlns:p14="http://schemas.microsoft.com/office/powerpoint/2010/main" val="39832495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76200" y="6156110"/>
            <a:ext cx="1359526" cy="664522"/>
          </a:xfrm>
          <a:prstGeom prst="rect">
            <a:avLst/>
          </a:prstGeom>
        </p:spPr>
      </p:pic>
      <p:sp>
        <p:nvSpPr>
          <p:cNvPr id="2" name="Title 1"/>
          <p:cNvSpPr>
            <a:spLocks noGrp="1"/>
          </p:cNvSpPr>
          <p:nvPr>
            <p:ph type="title"/>
          </p:nvPr>
        </p:nvSpPr>
        <p:spPr>
          <a:xfrm>
            <a:off x="2743200" y="68929"/>
            <a:ext cx="4419600" cy="1143000"/>
          </a:xfrm>
        </p:spPr>
        <p:txBody>
          <a:bodyPr/>
          <a:lstStyle/>
          <a:p>
            <a:r>
              <a:rPr lang="en-US" sz="2800" dirty="0" smtClean="0"/>
              <a:t>FINAL </a:t>
            </a:r>
            <a:br>
              <a:rPr lang="en-US" sz="2800" dirty="0" smtClean="0"/>
            </a:br>
            <a:r>
              <a:rPr lang="en-US" sz="2800" dirty="0" smtClean="0"/>
              <a:t>PROJECT REPORT</a:t>
            </a:r>
            <a:endParaRPr lang="en-US" sz="2800" dirty="0"/>
          </a:p>
        </p:txBody>
      </p:sp>
      <p:sp>
        <p:nvSpPr>
          <p:cNvPr id="3" name="Content Placeholder 2"/>
          <p:cNvSpPr>
            <a:spLocks noGrp="1"/>
          </p:cNvSpPr>
          <p:nvPr>
            <p:ph idx="1"/>
          </p:nvPr>
        </p:nvSpPr>
        <p:spPr>
          <a:xfrm>
            <a:off x="244585" y="974510"/>
            <a:ext cx="8686800" cy="5181600"/>
          </a:xfrm>
        </p:spPr>
        <p:txBody>
          <a:bodyPr/>
          <a:lstStyle/>
          <a:p>
            <a:pPr>
              <a:buFont typeface="Wingdings" panose="05000000000000000000" pitchFamily="2" charset="2"/>
              <a:buChar char="§"/>
            </a:pPr>
            <a:r>
              <a:rPr lang="en-US" sz="1600" dirty="0" smtClean="0">
                <a:latin typeface="+mj-lt"/>
                <a:ea typeface="Trebuchet MS" panose="020B0603020202020204" pitchFamily="34" charset="0"/>
                <a:cs typeface="Trebuchet MS" panose="020B0603020202020204" pitchFamily="34" charset="0"/>
              </a:rPr>
              <a:t>is </a:t>
            </a:r>
            <a:r>
              <a:rPr lang="en-US" sz="1600" dirty="0">
                <a:latin typeface="+mj-lt"/>
                <a:ea typeface="Trebuchet MS" panose="020B0603020202020204" pitchFamily="34" charset="0"/>
                <a:cs typeface="Trebuchet MS" panose="020B0603020202020204" pitchFamily="34" charset="0"/>
              </a:rPr>
              <a:t>submitted in hard copy (on paper) using the template provided by Annex 19.1 – Final Report (2 original </a:t>
            </a:r>
            <a:r>
              <a:rPr lang="en-US" sz="1600" dirty="0" smtClean="0">
                <a:latin typeface="+mj-lt"/>
                <a:ea typeface="Trebuchet MS" panose="020B0603020202020204" pitchFamily="34" charset="0"/>
                <a:cs typeface="Trebuchet MS" panose="020B0603020202020204" pitchFamily="34" charset="0"/>
              </a:rPr>
              <a:t>copies;</a:t>
            </a:r>
          </a:p>
          <a:p>
            <a:pPr>
              <a:buFont typeface="Wingdings" panose="05000000000000000000" pitchFamily="2" charset="2"/>
              <a:buChar char="§"/>
            </a:pPr>
            <a:r>
              <a:rPr lang="en-US" sz="1600" dirty="0">
                <a:latin typeface="+mj-lt"/>
                <a:ea typeface="Trebuchet MS" panose="020B0603020202020204" pitchFamily="34" charset="0"/>
                <a:cs typeface="Trebuchet MS" panose="020B0603020202020204" pitchFamily="34" charset="0"/>
              </a:rPr>
              <a:t>within 5 months since the end of the implementation period</a:t>
            </a:r>
            <a:endParaRPr lang="en-US" sz="1600" dirty="0" smtClean="0">
              <a:latin typeface="+mj-lt"/>
              <a:ea typeface="Trebuchet MS" panose="020B0603020202020204" pitchFamily="34" charset="0"/>
              <a:cs typeface="Trebuchet MS" panose="020B0603020202020204" pitchFamily="34" charset="0"/>
            </a:endParaRPr>
          </a:p>
          <a:p>
            <a:pPr>
              <a:buFont typeface="Wingdings" panose="05000000000000000000" pitchFamily="2" charset="2"/>
              <a:buChar char="§"/>
            </a:pPr>
            <a:r>
              <a:rPr lang="en-US" sz="1600" dirty="0" smtClean="0">
                <a:latin typeface="+mj-lt"/>
                <a:ea typeface="Trebuchet MS" panose="020B0603020202020204" pitchFamily="34" charset="0"/>
                <a:cs typeface="Trebuchet MS" panose="020B0603020202020204" pitchFamily="34" charset="0"/>
              </a:rPr>
              <a:t>is </a:t>
            </a:r>
            <a:r>
              <a:rPr lang="en-US" sz="1600" dirty="0">
                <a:latin typeface="+mj-lt"/>
                <a:ea typeface="Trebuchet MS" panose="020B0603020202020204" pitchFamily="34" charset="0"/>
                <a:cs typeface="Trebuchet MS" panose="020B0603020202020204" pitchFamily="34" charset="0"/>
              </a:rPr>
              <a:t>signed by the legal representative of the </a:t>
            </a:r>
            <a:r>
              <a:rPr lang="en-US" sz="1600" dirty="0" smtClean="0">
                <a:latin typeface="+mj-lt"/>
                <a:ea typeface="Trebuchet MS" panose="020B0603020202020204" pitchFamily="34" charset="0"/>
                <a:cs typeface="Trebuchet MS" panose="020B0603020202020204" pitchFamily="34" charset="0"/>
              </a:rPr>
              <a:t>LB</a:t>
            </a:r>
            <a:r>
              <a:rPr lang="en-US" sz="1600" dirty="0">
                <a:latin typeface="+mj-lt"/>
                <a:ea typeface="Trebuchet MS" panose="020B0603020202020204" pitchFamily="34" charset="0"/>
                <a:cs typeface="Trebuchet MS" panose="020B0603020202020204" pitchFamily="34" charset="0"/>
              </a:rPr>
              <a:t>;</a:t>
            </a:r>
            <a:endParaRPr lang="en-US" sz="1600" dirty="0" smtClean="0">
              <a:latin typeface="+mj-lt"/>
              <a:ea typeface="Trebuchet MS" panose="020B0603020202020204" pitchFamily="34" charset="0"/>
              <a:cs typeface="Trebuchet MS" panose="020B0603020202020204" pitchFamily="34" charset="0"/>
            </a:endParaRPr>
          </a:p>
          <a:p>
            <a:pPr>
              <a:buFont typeface="Wingdings" panose="05000000000000000000" pitchFamily="2" charset="2"/>
              <a:buChar char="§"/>
            </a:pPr>
            <a:r>
              <a:rPr lang="en-US" sz="1600" dirty="0" smtClean="0">
                <a:solidFill>
                  <a:prstClr val="black"/>
                </a:solidFill>
                <a:ea typeface="Trebuchet MS" panose="020B0603020202020204" pitchFamily="34" charset="0"/>
                <a:cs typeface="Trebuchet MS" panose="020B0603020202020204" pitchFamily="34" charset="0"/>
              </a:rPr>
              <a:t>Is compiling </a:t>
            </a:r>
            <a:r>
              <a:rPr lang="en-US" sz="1600" dirty="0">
                <a:solidFill>
                  <a:prstClr val="black"/>
                </a:solidFill>
                <a:ea typeface="Trebuchet MS" panose="020B0603020202020204" pitchFamily="34" charset="0"/>
                <a:cs typeface="Trebuchet MS" panose="020B0603020202020204" pitchFamily="34" charset="0"/>
              </a:rPr>
              <a:t>data for the entire project implementation </a:t>
            </a:r>
            <a:r>
              <a:rPr lang="en-US" sz="1600" dirty="0" smtClean="0">
                <a:solidFill>
                  <a:prstClr val="black"/>
                </a:solidFill>
                <a:ea typeface="Trebuchet MS" panose="020B0603020202020204" pitchFamily="34" charset="0"/>
                <a:cs typeface="Trebuchet MS" panose="020B0603020202020204" pitchFamily="34" charset="0"/>
              </a:rPr>
              <a:t>period;</a:t>
            </a:r>
          </a:p>
          <a:p>
            <a:pPr>
              <a:buFont typeface="Wingdings" panose="05000000000000000000" pitchFamily="2" charset="2"/>
              <a:buChar char="§"/>
            </a:pPr>
            <a:r>
              <a:rPr lang="en-US" sz="1600" dirty="0" smtClean="0">
                <a:solidFill>
                  <a:prstClr val="black"/>
                </a:solidFill>
                <a:ea typeface="Trebuchet MS" panose="020B0603020202020204" pitchFamily="34" charset="0"/>
                <a:cs typeface="Trebuchet MS" panose="020B0603020202020204" pitchFamily="34" charset="0"/>
              </a:rPr>
              <a:t>Details </a:t>
            </a:r>
            <a:r>
              <a:rPr lang="en-US" sz="1600" dirty="0">
                <a:solidFill>
                  <a:prstClr val="black"/>
                </a:solidFill>
                <a:ea typeface="Trebuchet MS" panose="020B0603020202020204" pitchFamily="34" charset="0"/>
                <a:cs typeface="Trebuchet MS" panose="020B0603020202020204" pitchFamily="34" charset="0"/>
              </a:rPr>
              <a:t>on what was realized, where, by whom, what objectives/results/outputs have been achieved/reached, what resources have been used, what problems have been </a:t>
            </a:r>
            <a:r>
              <a:rPr lang="en-US" sz="1600" dirty="0" smtClean="0">
                <a:solidFill>
                  <a:prstClr val="black"/>
                </a:solidFill>
                <a:ea typeface="Trebuchet MS" panose="020B0603020202020204" pitchFamily="34" charset="0"/>
                <a:cs typeface="Trebuchet MS" panose="020B0603020202020204" pitchFamily="34" charset="0"/>
              </a:rPr>
              <a:t>encountered. The reporting presents the information in comparison with </a:t>
            </a:r>
            <a:r>
              <a:rPr lang="en-US" sz="1600" dirty="0">
                <a:solidFill>
                  <a:prstClr val="black"/>
                </a:solidFill>
                <a:ea typeface="Trebuchet MS" panose="020B0603020202020204" pitchFamily="34" charset="0"/>
                <a:cs typeface="Trebuchet MS" panose="020B0603020202020204" pitchFamily="34" charset="0"/>
              </a:rPr>
              <a:t>the against what was originally planned in the application </a:t>
            </a:r>
            <a:r>
              <a:rPr lang="en-US" sz="1600" dirty="0" smtClean="0">
                <a:solidFill>
                  <a:prstClr val="black"/>
                </a:solidFill>
                <a:ea typeface="Trebuchet MS" panose="020B0603020202020204" pitchFamily="34" charset="0"/>
                <a:cs typeface="Trebuchet MS" panose="020B0603020202020204" pitchFamily="34" charset="0"/>
              </a:rPr>
              <a:t>form;</a:t>
            </a:r>
          </a:p>
          <a:p>
            <a:pPr marL="0" indent="0">
              <a:buNone/>
            </a:pPr>
            <a:endParaRPr lang="en-US" sz="1200" dirty="0" smtClean="0">
              <a:solidFill>
                <a:prstClr val="black"/>
              </a:solidFill>
              <a:ea typeface="Trebuchet MS" panose="020B0603020202020204" pitchFamily="34" charset="0"/>
              <a:cs typeface="Trebuchet MS" panose="020B0603020202020204" pitchFamily="34" charset="0"/>
            </a:endParaRPr>
          </a:p>
          <a:p>
            <a:pPr marL="0" indent="0">
              <a:buNone/>
            </a:pPr>
            <a:r>
              <a:rPr lang="en-US" sz="1600" dirty="0" smtClean="0">
                <a:solidFill>
                  <a:schemeClr val="tx2"/>
                </a:solidFill>
                <a:ea typeface="Trebuchet MS" panose="020B0603020202020204" pitchFamily="34" charset="0"/>
                <a:cs typeface="Trebuchet MS" panose="020B0603020202020204" pitchFamily="34" charset="0"/>
              </a:rPr>
              <a:t>Attention! </a:t>
            </a:r>
          </a:p>
          <a:p>
            <a:pPr marL="0" indent="0">
              <a:buNone/>
            </a:pPr>
            <a:r>
              <a:rPr lang="en-US" sz="1600" dirty="0" smtClean="0">
                <a:solidFill>
                  <a:schemeClr val="tx2"/>
                </a:solidFill>
                <a:ea typeface="Trebuchet MS" panose="020B0603020202020204" pitchFamily="34" charset="0"/>
                <a:cs typeface="Trebuchet MS" panose="020B0603020202020204" pitchFamily="34" charset="0"/>
              </a:rPr>
              <a:t>For third </a:t>
            </a:r>
            <a:r>
              <a:rPr lang="en-US" sz="1600" dirty="0">
                <a:solidFill>
                  <a:schemeClr val="tx2"/>
                </a:solidFill>
                <a:ea typeface="Trebuchet MS" panose="020B0603020202020204" pitchFamily="34" charset="0"/>
                <a:cs typeface="Trebuchet MS" panose="020B0603020202020204" pitchFamily="34" charset="0"/>
              </a:rPr>
              <a:t>call </a:t>
            </a:r>
            <a:r>
              <a:rPr lang="en-US" sz="1600" dirty="0" smtClean="0">
                <a:solidFill>
                  <a:schemeClr val="tx2"/>
                </a:solidFill>
                <a:ea typeface="Trebuchet MS" panose="020B0603020202020204" pitchFamily="34" charset="0"/>
                <a:cs typeface="Trebuchet MS" panose="020B0603020202020204" pitchFamily="34" charset="0"/>
              </a:rPr>
              <a:t>project, if </a:t>
            </a:r>
            <a:r>
              <a:rPr lang="en-US" sz="1600" dirty="0">
                <a:solidFill>
                  <a:schemeClr val="tx2"/>
                </a:solidFill>
                <a:ea typeface="Trebuchet MS" panose="020B0603020202020204" pitchFamily="34" charset="0"/>
                <a:cs typeface="Trebuchet MS" panose="020B0603020202020204" pitchFamily="34" charset="0"/>
              </a:rPr>
              <a:t>the project contribution to indicators </a:t>
            </a:r>
            <a:r>
              <a:rPr lang="en-US" sz="1600" dirty="0" smtClean="0">
                <a:solidFill>
                  <a:schemeClr val="tx2"/>
                </a:solidFill>
                <a:ea typeface="Trebuchet MS" panose="020B0603020202020204" pitchFamily="34" charset="0"/>
                <a:cs typeface="Trebuchet MS" panose="020B0603020202020204" pitchFamily="34" charset="0"/>
              </a:rPr>
              <a:t>within the final reports is </a:t>
            </a:r>
            <a:r>
              <a:rPr lang="en-US" sz="1600" dirty="0">
                <a:solidFill>
                  <a:schemeClr val="tx2"/>
                </a:solidFill>
                <a:ea typeface="Trebuchet MS" panose="020B0603020202020204" pitchFamily="34" charset="0"/>
                <a:cs typeface="Trebuchet MS" panose="020B0603020202020204" pitchFamily="34" charset="0"/>
              </a:rPr>
              <a:t>lower compared to the application form, the MA is entitled to </a:t>
            </a:r>
            <a:r>
              <a:rPr lang="en-US" sz="1600" dirty="0" err="1">
                <a:solidFill>
                  <a:schemeClr val="tx2"/>
                </a:solidFill>
                <a:ea typeface="Trebuchet MS" panose="020B0603020202020204" pitchFamily="34" charset="0"/>
                <a:cs typeface="Trebuchet MS" panose="020B0603020202020204" pitchFamily="34" charset="0"/>
              </a:rPr>
              <a:t>decommit</a:t>
            </a:r>
            <a:r>
              <a:rPr lang="en-US" sz="1600" dirty="0">
                <a:solidFill>
                  <a:schemeClr val="tx2"/>
                </a:solidFill>
                <a:ea typeface="Trebuchet MS" panose="020B0603020202020204" pitchFamily="34" charset="0"/>
                <a:cs typeface="Trebuchet MS" panose="020B0603020202020204" pitchFamily="34" charset="0"/>
              </a:rPr>
              <a:t> project funds by reducing the original project budget and the corresponding ERDF contribution, as follows:</a:t>
            </a:r>
          </a:p>
          <a:p>
            <a:pPr marL="403225" indent="0">
              <a:buNone/>
            </a:pPr>
            <a:r>
              <a:rPr lang="en-US" sz="1600" dirty="0" smtClean="0">
                <a:solidFill>
                  <a:schemeClr val="tx2"/>
                </a:solidFill>
                <a:ea typeface="Trebuchet MS" panose="020B0603020202020204" pitchFamily="34" charset="0"/>
                <a:cs typeface="Trebuchet MS" panose="020B0603020202020204" pitchFamily="34" charset="0"/>
              </a:rPr>
              <a:t>a)10</a:t>
            </a:r>
            <a:r>
              <a:rPr lang="en-US" sz="1600" dirty="0">
                <a:solidFill>
                  <a:schemeClr val="tx2"/>
                </a:solidFill>
                <a:ea typeface="Trebuchet MS" panose="020B0603020202020204" pitchFamily="34" charset="0"/>
                <a:cs typeface="Trebuchet MS" panose="020B0603020202020204" pitchFamily="34" charset="0"/>
              </a:rPr>
              <a:t>% </a:t>
            </a:r>
            <a:r>
              <a:rPr lang="en-US" sz="1600" dirty="0" smtClean="0">
                <a:solidFill>
                  <a:schemeClr val="tx2"/>
                </a:solidFill>
                <a:ea typeface="Trebuchet MS" panose="020B0603020202020204" pitchFamily="34" charset="0"/>
                <a:cs typeface="Trebuchet MS" panose="020B0603020202020204" pitchFamily="34" charset="0"/>
              </a:rPr>
              <a:t>to </a:t>
            </a:r>
            <a:r>
              <a:rPr lang="en-US" sz="1600" dirty="0">
                <a:solidFill>
                  <a:schemeClr val="tx2"/>
                </a:solidFill>
                <a:ea typeface="Trebuchet MS" panose="020B0603020202020204" pitchFamily="34" charset="0"/>
                <a:cs typeface="Trebuchet MS" panose="020B0603020202020204" pitchFamily="34" charset="0"/>
              </a:rPr>
              <a:t>the budget of the beneficiaries </a:t>
            </a:r>
            <a:r>
              <a:rPr lang="en-US" sz="1600" dirty="0" smtClean="0">
                <a:solidFill>
                  <a:schemeClr val="tx2"/>
                </a:solidFill>
                <a:ea typeface="Trebuchet MS" panose="020B0603020202020204" pitchFamily="34" charset="0"/>
                <a:cs typeface="Trebuchet MS" panose="020B0603020202020204" pitchFamily="34" charset="0"/>
              </a:rPr>
              <a:t>if project </a:t>
            </a:r>
            <a:r>
              <a:rPr lang="en-US" sz="1600" dirty="0">
                <a:solidFill>
                  <a:schemeClr val="tx2"/>
                </a:solidFill>
                <a:ea typeface="Trebuchet MS" panose="020B0603020202020204" pitchFamily="34" charset="0"/>
                <a:cs typeface="Trebuchet MS" panose="020B0603020202020204" pitchFamily="34" charset="0"/>
              </a:rPr>
              <a:t>indicators </a:t>
            </a:r>
            <a:r>
              <a:rPr lang="en-US" sz="1600" dirty="0" smtClean="0">
                <a:solidFill>
                  <a:schemeClr val="tx2"/>
                </a:solidFill>
                <a:ea typeface="Trebuchet MS" panose="020B0603020202020204" pitchFamily="34" charset="0"/>
                <a:cs typeface="Trebuchet MS" panose="020B0603020202020204" pitchFamily="34" charset="0"/>
              </a:rPr>
              <a:t>&lt; </a:t>
            </a:r>
            <a:r>
              <a:rPr lang="en-US" sz="1600" dirty="0">
                <a:solidFill>
                  <a:schemeClr val="tx2"/>
                </a:solidFill>
                <a:ea typeface="Trebuchet MS" panose="020B0603020202020204" pitchFamily="34" charset="0"/>
                <a:cs typeface="Trebuchet MS" panose="020B0603020202020204" pitchFamily="34" charset="0"/>
              </a:rPr>
              <a:t>75</a:t>
            </a:r>
            <a:r>
              <a:rPr lang="en-US" sz="1600" dirty="0" smtClean="0">
                <a:solidFill>
                  <a:schemeClr val="tx2"/>
                </a:solidFill>
                <a:ea typeface="Trebuchet MS" panose="020B0603020202020204" pitchFamily="34" charset="0"/>
                <a:cs typeface="Trebuchet MS" panose="020B0603020202020204" pitchFamily="34" charset="0"/>
              </a:rPr>
              <a:t>% target (</a:t>
            </a:r>
            <a:r>
              <a:rPr lang="en-US" sz="1600" dirty="0">
                <a:solidFill>
                  <a:schemeClr val="tx2"/>
                </a:solidFill>
                <a:ea typeface="Trebuchet MS" panose="020B0603020202020204" pitchFamily="34" charset="0"/>
                <a:cs typeface="Trebuchet MS" panose="020B0603020202020204" pitchFamily="34" charset="0"/>
              </a:rPr>
              <a:t>average at project level considering all indicators)</a:t>
            </a:r>
          </a:p>
          <a:p>
            <a:pPr marL="403225" indent="0">
              <a:buNone/>
            </a:pPr>
            <a:r>
              <a:rPr lang="en-US" sz="1600" dirty="0" smtClean="0">
                <a:solidFill>
                  <a:schemeClr val="tx2"/>
                </a:solidFill>
                <a:ea typeface="Trebuchet MS" panose="020B0603020202020204" pitchFamily="34" charset="0"/>
                <a:cs typeface="Trebuchet MS" panose="020B0603020202020204" pitchFamily="34" charset="0"/>
              </a:rPr>
              <a:t>b)25</a:t>
            </a:r>
            <a:r>
              <a:rPr lang="en-US" sz="1600" dirty="0">
                <a:solidFill>
                  <a:schemeClr val="tx2"/>
                </a:solidFill>
                <a:ea typeface="Trebuchet MS" panose="020B0603020202020204" pitchFamily="34" charset="0"/>
                <a:cs typeface="Trebuchet MS" panose="020B0603020202020204" pitchFamily="34" charset="0"/>
              </a:rPr>
              <a:t>% </a:t>
            </a:r>
            <a:r>
              <a:rPr lang="en-US" sz="1600" dirty="0" err="1">
                <a:solidFill>
                  <a:schemeClr val="tx2"/>
                </a:solidFill>
                <a:ea typeface="Trebuchet MS" panose="020B0603020202020204" pitchFamily="34" charset="0"/>
                <a:cs typeface="Trebuchet MS" panose="020B0603020202020204" pitchFamily="34" charset="0"/>
              </a:rPr>
              <a:t>decommitment</a:t>
            </a:r>
            <a:r>
              <a:rPr lang="en-US" sz="1600" dirty="0">
                <a:solidFill>
                  <a:schemeClr val="tx2"/>
                </a:solidFill>
                <a:ea typeface="Trebuchet MS" panose="020B0603020202020204" pitchFamily="34" charset="0"/>
                <a:cs typeface="Trebuchet MS" panose="020B0603020202020204" pitchFamily="34" charset="0"/>
              </a:rPr>
              <a:t> </a:t>
            </a:r>
            <a:r>
              <a:rPr lang="en-US" sz="1600" dirty="0" smtClean="0">
                <a:solidFill>
                  <a:schemeClr val="tx2"/>
                </a:solidFill>
                <a:ea typeface="Trebuchet MS" panose="020B0603020202020204" pitchFamily="34" charset="0"/>
                <a:cs typeface="Trebuchet MS" panose="020B0603020202020204" pitchFamily="34" charset="0"/>
              </a:rPr>
              <a:t>to </a:t>
            </a:r>
            <a:r>
              <a:rPr lang="en-US" sz="1600" dirty="0">
                <a:solidFill>
                  <a:schemeClr val="tx2"/>
                </a:solidFill>
                <a:ea typeface="Trebuchet MS" panose="020B0603020202020204" pitchFamily="34" charset="0"/>
                <a:cs typeface="Trebuchet MS" panose="020B0603020202020204" pitchFamily="34" charset="0"/>
              </a:rPr>
              <a:t>the budget of the beneficiaries </a:t>
            </a:r>
            <a:r>
              <a:rPr lang="en-US" sz="1600" dirty="0" smtClean="0">
                <a:solidFill>
                  <a:schemeClr val="tx2"/>
                </a:solidFill>
                <a:ea typeface="Trebuchet MS" panose="020B0603020202020204" pitchFamily="34" charset="0"/>
                <a:cs typeface="Trebuchet MS" panose="020B0603020202020204" pitchFamily="34" charset="0"/>
              </a:rPr>
              <a:t>if project </a:t>
            </a:r>
            <a:r>
              <a:rPr lang="en-US" sz="1600" dirty="0">
                <a:solidFill>
                  <a:schemeClr val="tx2"/>
                </a:solidFill>
                <a:ea typeface="Trebuchet MS" panose="020B0603020202020204" pitchFamily="34" charset="0"/>
                <a:cs typeface="Trebuchet MS" panose="020B0603020202020204" pitchFamily="34" charset="0"/>
              </a:rPr>
              <a:t>indicators </a:t>
            </a:r>
            <a:r>
              <a:rPr lang="en-US" sz="1600" dirty="0" smtClean="0">
                <a:solidFill>
                  <a:schemeClr val="tx2"/>
                </a:solidFill>
                <a:ea typeface="Trebuchet MS" panose="020B0603020202020204" pitchFamily="34" charset="0"/>
                <a:cs typeface="Trebuchet MS" panose="020B0603020202020204" pitchFamily="34" charset="0"/>
              </a:rPr>
              <a:t>&lt; 50</a:t>
            </a:r>
            <a:r>
              <a:rPr lang="en-US" sz="1600" dirty="0">
                <a:solidFill>
                  <a:schemeClr val="tx2"/>
                </a:solidFill>
                <a:ea typeface="Trebuchet MS" panose="020B0603020202020204" pitchFamily="34" charset="0"/>
                <a:cs typeface="Trebuchet MS" panose="020B0603020202020204" pitchFamily="34" charset="0"/>
              </a:rPr>
              <a:t>% </a:t>
            </a:r>
            <a:r>
              <a:rPr lang="en-US" sz="1600" dirty="0" smtClean="0">
                <a:solidFill>
                  <a:schemeClr val="tx2"/>
                </a:solidFill>
                <a:ea typeface="Trebuchet MS" panose="020B0603020202020204" pitchFamily="34" charset="0"/>
                <a:cs typeface="Trebuchet MS" panose="020B0603020202020204" pitchFamily="34" charset="0"/>
              </a:rPr>
              <a:t>target (average </a:t>
            </a:r>
            <a:r>
              <a:rPr lang="en-US" sz="1600" dirty="0">
                <a:solidFill>
                  <a:schemeClr val="tx2"/>
                </a:solidFill>
                <a:ea typeface="Trebuchet MS" panose="020B0603020202020204" pitchFamily="34" charset="0"/>
                <a:cs typeface="Trebuchet MS" panose="020B0603020202020204" pitchFamily="34" charset="0"/>
              </a:rPr>
              <a:t>at project level, considering all indicators)</a:t>
            </a:r>
          </a:p>
          <a:p>
            <a:pPr marL="403225" indent="0">
              <a:buNone/>
            </a:pPr>
            <a:r>
              <a:rPr lang="en-US" sz="1600" dirty="0" smtClean="0">
                <a:solidFill>
                  <a:schemeClr val="tx2"/>
                </a:solidFill>
                <a:ea typeface="Trebuchet MS" panose="020B0603020202020204" pitchFamily="34" charset="0"/>
                <a:cs typeface="Trebuchet MS" panose="020B0603020202020204" pitchFamily="34" charset="0"/>
              </a:rPr>
              <a:t>c)10% </a:t>
            </a:r>
            <a:r>
              <a:rPr lang="en-US" sz="1600" dirty="0" err="1" smtClean="0">
                <a:solidFill>
                  <a:schemeClr val="tx2"/>
                </a:solidFill>
                <a:ea typeface="Trebuchet MS" panose="020B0603020202020204" pitchFamily="34" charset="0"/>
                <a:cs typeface="Trebuchet MS" panose="020B0603020202020204" pitchFamily="34" charset="0"/>
              </a:rPr>
              <a:t>decommitment</a:t>
            </a:r>
            <a:r>
              <a:rPr lang="en-US" sz="1600" dirty="0" smtClean="0">
                <a:solidFill>
                  <a:schemeClr val="tx2"/>
                </a:solidFill>
                <a:ea typeface="Trebuchet MS" panose="020B0603020202020204" pitchFamily="34" charset="0"/>
                <a:cs typeface="Trebuchet MS" panose="020B0603020202020204" pitchFamily="34" charset="0"/>
              </a:rPr>
              <a:t>, in </a:t>
            </a:r>
            <a:r>
              <a:rPr lang="en-US" sz="1600" dirty="0">
                <a:solidFill>
                  <a:schemeClr val="tx2"/>
                </a:solidFill>
                <a:ea typeface="Trebuchet MS" panose="020B0603020202020204" pitchFamily="34" charset="0"/>
                <a:cs typeface="Trebuchet MS" panose="020B0603020202020204" pitchFamily="34" charset="0"/>
              </a:rPr>
              <a:t>case the project did not contribute to the result indicators (a non-quantifiable one</a:t>
            </a:r>
            <a:r>
              <a:rPr lang="en-US" sz="1600" dirty="0" smtClean="0">
                <a:solidFill>
                  <a:schemeClr val="tx2"/>
                </a:solidFill>
                <a:ea typeface="Trebuchet MS" panose="020B0603020202020204" pitchFamily="34" charset="0"/>
                <a:cs typeface="Trebuchet MS" panose="020B0603020202020204" pitchFamily="34" charset="0"/>
              </a:rPr>
              <a:t>)</a:t>
            </a:r>
            <a:endParaRPr lang="en-US" sz="1600" dirty="0">
              <a:solidFill>
                <a:schemeClr val="tx2"/>
              </a:solidFill>
              <a:ea typeface="Trebuchet MS" panose="020B0603020202020204" pitchFamily="34" charset="0"/>
              <a:cs typeface="Trebuchet MS" panose="020B0603020202020204" pitchFamily="34" charset="0"/>
            </a:endParaRPr>
          </a:p>
          <a:p>
            <a:pPr marL="0" indent="0">
              <a:buNone/>
            </a:pPr>
            <a:endParaRPr lang="en-US" sz="1600" dirty="0">
              <a:solidFill>
                <a:prstClr val="black"/>
              </a:solidFill>
              <a:ea typeface="Trebuchet MS" panose="020B0603020202020204" pitchFamily="34" charset="0"/>
              <a:cs typeface="Trebuchet MS" panose="020B0603020202020204" pitchFamily="34" charset="0"/>
            </a:endParaRPr>
          </a:p>
        </p:txBody>
      </p:sp>
      <p:pic>
        <p:nvPicPr>
          <p:cNvPr id="4" name="Picture 3"/>
          <p:cNvPicPr>
            <a:picLocks noChangeAspect="1"/>
          </p:cNvPicPr>
          <p:nvPr/>
        </p:nvPicPr>
        <p:blipFill>
          <a:blip r:embed="rId3"/>
          <a:stretch>
            <a:fillRect/>
          </a:stretch>
        </p:blipFill>
        <p:spPr>
          <a:xfrm>
            <a:off x="457200" y="294959"/>
            <a:ext cx="2362200" cy="629920"/>
          </a:xfrm>
          <a:prstGeom prst="rect">
            <a:avLst/>
          </a:prstGeom>
        </p:spPr>
      </p:pic>
      <p:pic>
        <p:nvPicPr>
          <p:cNvPr id="6" name="Picture 5"/>
          <p:cNvPicPr>
            <a:picLocks noChangeAspect="1"/>
          </p:cNvPicPr>
          <p:nvPr/>
        </p:nvPicPr>
        <p:blipFill>
          <a:blip r:embed="rId4"/>
          <a:stretch>
            <a:fillRect/>
          </a:stretch>
        </p:blipFill>
        <p:spPr>
          <a:xfrm>
            <a:off x="8175415" y="6095145"/>
            <a:ext cx="755970" cy="725487"/>
          </a:xfrm>
          <a:prstGeom prst="rect">
            <a:avLst/>
          </a:prstGeom>
        </p:spPr>
      </p:pic>
    </p:spTree>
    <p:extLst>
      <p:ext uri="{BB962C8B-B14F-4D97-AF65-F5344CB8AC3E}">
        <p14:creationId xmlns:p14="http://schemas.microsoft.com/office/powerpoint/2010/main" val="26191841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04800" y="1600200"/>
            <a:ext cx="8686800" cy="4525963"/>
          </a:xfrm>
        </p:spPr>
        <p:txBody>
          <a:bodyPr/>
          <a:lstStyle/>
          <a:p>
            <a:pPr marL="0" indent="0" algn="ctr">
              <a:buNone/>
            </a:pPr>
            <a:r>
              <a:rPr lang="ro-RO" sz="8800" dirty="0" smtClean="0"/>
              <a:t>PROJECT PROCUREMENTS</a:t>
            </a:r>
            <a:endParaRPr lang="en-US" sz="8800" dirty="0"/>
          </a:p>
        </p:txBody>
      </p:sp>
    </p:spTree>
    <p:extLst>
      <p:ext uri="{BB962C8B-B14F-4D97-AF65-F5344CB8AC3E}">
        <p14:creationId xmlns:p14="http://schemas.microsoft.com/office/powerpoint/2010/main" val="24141497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sz="3200" dirty="0" smtClean="0"/>
              <a:t>PROJECT PROCUREMENTS</a:t>
            </a:r>
            <a:endParaRPr lang="en-US" sz="3200" dirty="0"/>
          </a:p>
        </p:txBody>
      </p:sp>
      <p:sp>
        <p:nvSpPr>
          <p:cNvPr id="3" name="Content Placeholder 2"/>
          <p:cNvSpPr>
            <a:spLocks noGrp="1"/>
          </p:cNvSpPr>
          <p:nvPr>
            <p:ph idx="1"/>
          </p:nvPr>
        </p:nvSpPr>
        <p:spPr/>
        <p:txBody>
          <a:bodyPr/>
          <a:lstStyle/>
          <a:p>
            <a:pPr marL="0" indent="0" algn="just">
              <a:buNone/>
            </a:pPr>
            <a:r>
              <a:rPr lang="ro-RO" sz="2400" dirty="0" smtClean="0"/>
              <a:t>Online tutorial on how to fill in this section available on Programme website:</a:t>
            </a:r>
            <a:endParaRPr lang="ro-RO" sz="2400" dirty="0" smtClean="0">
              <a:hlinkClick r:id="rId2"/>
            </a:endParaRPr>
          </a:p>
          <a:p>
            <a:pPr marL="0" indent="0" algn="just">
              <a:buNone/>
            </a:pPr>
            <a:r>
              <a:rPr lang="ro-RO" sz="2400" dirty="0">
                <a:hlinkClick r:id="rId3"/>
              </a:rPr>
              <a:t>https://</a:t>
            </a:r>
            <a:r>
              <a:rPr lang="ro-RO" sz="2400" dirty="0" smtClean="0">
                <a:hlinkClick r:id="rId3"/>
              </a:rPr>
              <a:t>www.youtube.com/watch?v=vE_Q6AiMI1o&amp;feature=youtu.be</a:t>
            </a:r>
            <a:r>
              <a:rPr lang="ro-RO" sz="2400" dirty="0" smtClean="0"/>
              <a:t> </a:t>
            </a:r>
            <a:endParaRPr lang="ro-RO" sz="2400" dirty="0"/>
          </a:p>
          <a:p>
            <a:pPr marL="0" indent="0" algn="just">
              <a:buNone/>
            </a:pPr>
            <a:endParaRPr lang="ro-RO" sz="2400" dirty="0" smtClean="0"/>
          </a:p>
          <a:p>
            <a:pPr marL="0" indent="0" algn="just">
              <a:buNone/>
            </a:pPr>
            <a:r>
              <a:rPr lang="en-US" sz="2400" dirty="0" smtClean="0"/>
              <a:t>All </a:t>
            </a:r>
            <a:r>
              <a:rPr lang="en-US" sz="2400" dirty="0"/>
              <a:t>partners (including LB) shall fill in here the details for their own </a:t>
            </a:r>
            <a:r>
              <a:rPr lang="en-US" sz="2400" dirty="0" smtClean="0"/>
              <a:t>procurement</a:t>
            </a:r>
            <a:r>
              <a:rPr lang="ro-RO" sz="2400" dirty="0" smtClean="0"/>
              <a:t>s</a:t>
            </a:r>
            <a:r>
              <a:rPr lang="en-US" sz="2400" dirty="0" smtClean="0"/>
              <a:t>. </a:t>
            </a:r>
            <a:r>
              <a:rPr lang="en-US" sz="2400" dirty="0"/>
              <a:t>In this section each partner will add and visualize only their own procurements with the exception of LB which can visualize all the procurements filled in the system by all partners. </a:t>
            </a:r>
          </a:p>
        </p:txBody>
      </p:sp>
    </p:spTree>
    <p:extLst>
      <p:ext uri="{BB962C8B-B14F-4D97-AF65-F5344CB8AC3E}">
        <p14:creationId xmlns:p14="http://schemas.microsoft.com/office/powerpoint/2010/main" val="21637148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sz="3600" dirty="0" smtClean="0"/>
              <a:t>PROJECT</a:t>
            </a:r>
            <a:r>
              <a:rPr lang="en-US" sz="3600" dirty="0" smtClean="0"/>
              <a:t> </a:t>
            </a:r>
            <a:r>
              <a:rPr lang="en-US" sz="3600" dirty="0"/>
              <a:t>PROCUREMENTS</a:t>
            </a:r>
          </a:p>
        </p:txBody>
      </p:sp>
      <p:sp>
        <p:nvSpPr>
          <p:cNvPr id="3" name="Content Placeholder 2"/>
          <p:cNvSpPr>
            <a:spLocks noGrp="1"/>
          </p:cNvSpPr>
          <p:nvPr>
            <p:ph idx="1"/>
          </p:nvPr>
        </p:nvSpPr>
        <p:spPr>
          <a:xfrm>
            <a:off x="441960" y="1295400"/>
            <a:ext cx="8229600" cy="4525963"/>
          </a:xfrm>
        </p:spPr>
        <p:txBody>
          <a:bodyPr/>
          <a:lstStyle/>
          <a:p>
            <a:pPr>
              <a:buFont typeface="+mj-lt"/>
              <a:buAutoNum type="arabicPeriod"/>
            </a:pPr>
            <a:r>
              <a:rPr lang="en-US" sz="1800" dirty="0"/>
              <a:t>The following information is mandatory to be fill in procurement section: </a:t>
            </a:r>
          </a:p>
          <a:p>
            <a:pPr>
              <a:buFont typeface="+mj-lt"/>
              <a:buAutoNum type="arabicPeriod"/>
            </a:pPr>
            <a:r>
              <a:rPr lang="en-US" sz="1800" dirty="0" smtClean="0"/>
              <a:t>Partner </a:t>
            </a:r>
            <a:r>
              <a:rPr lang="en-US" sz="1800" dirty="0"/>
              <a:t>responsible for the procurement </a:t>
            </a:r>
          </a:p>
          <a:p>
            <a:pPr>
              <a:buFont typeface="+mj-lt"/>
              <a:buAutoNum type="arabicPeriod"/>
            </a:pPr>
            <a:r>
              <a:rPr lang="en-US" sz="1800" dirty="0" smtClean="0"/>
              <a:t>Contract </a:t>
            </a:r>
            <a:r>
              <a:rPr lang="en-US" sz="1800" dirty="0"/>
              <a:t>type (services/supplies/works) </a:t>
            </a:r>
          </a:p>
          <a:p>
            <a:pPr>
              <a:buFont typeface="+mj-lt"/>
              <a:buAutoNum type="arabicPeriod"/>
            </a:pPr>
            <a:r>
              <a:rPr lang="en-US" sz="1800" dirty="0" smtClean="0"/>
              <a:t>Contract </a:t>
            </a:r>
            <a:r>
              <a:rPr lang="en-US" sz="1800" dirty="0"/>
              <a:t>Number/Contract date; Contract Name </a:t>
            </a:r>
          </a:p>
          <a:p>
            <a:pPr>
              <a:buFont typeface="+mj-lt"/>
              <a:buAutoNum type="arabicPeriod"/>
            </a:pPr>
            <a:r>
              <a:rPr lang="en-US" sz="1800" dirty="0" smtClean="0"/>
              <a:t>Contract </a:t>
            </a:r>
            <a:r>
              <a:rPr lang="en-US" sz="1800" dirty="0"/>
              <a:t>Amount (in Euro) </a:t>
            </a:r>
          </a:p>
          <a:p>
            <a:pPr>
              <a:buFont typeface="+mj-lt"/>
              <a:buAutoNum type="arabicPeriod"/>
            </a:pPr>
            <a:r>
              <a:rPr lang="en-US" sz="1800" dirty="0" smtClean="0"/>
              <a:t>Eligible </a:t>
            </a:r>
            <a:r>
              <a:rPr lang="en-US" sz="1800" dirty="0"/>
              <a:t>expenditure incurred and paid based on contract – when the information is available at partner level </a:t>
            </a:r>
          </a:p>
          <a:p>
            <a:pPr>
              <a:buFont typeface="+mj-lt"/>
              <a:buAutoNum type="arabicPeriod"/>
            </a:pPr>
            <a:r>
              <a:rPr lang="en-US" sz="1800" dirty="0" smtClean="0"/>
              <a:t>Type </a:t>
            </a:r>
            <a:r>
              <a:rPr lang="en-US" sz="1800" dirty="0"/>
              <a:t>of Procurement Procedure Used; Date of launching in National Electronic Procurement System </a:t>
            </a:r>
          </a:p>
          <a:p>
            <a:pPr>
              <a:buFont typeface="+mj-lt"/>
              <a:buAutoNum type="arabicPeriod"/>
            </a:pPr>
            <a:r>
              <a:rPr lang="en-US" sz="1800" dirty="0" smtClean="0"/>
              <a:t>Contractor </a:t>
            </a:r>
            <a:r>
              <a:rPr lang="en-US" sz="1800" dirty="0"/>
              <a:t>Name; Unique Identifier of the Contractor </a:t>
            </a:r>
          </a:p>
          <a:p>
            <a:pPr>
              <a:buFont typeface="+mj-lt"/>
              <a:buAutoNum type="arabicPeriod"/>
            </a:pPr>
            <a:r>
              <a:rPr lang="en-US" sz="1800" dirty="0" smtClean="0"/>
              <a:t>Please </a:t>
            </a:r>
            <a:r>
              <a:rPr lang="en-US" sz="1800" dirty="0"/>
              <a:t>provide short details about the progress of the procurement </a:t>
            </a:r>
          </a:p>
          <a:p>
            <a:pPr>
              <a:buFont typeface="+mj-lt"/>
              <a:buAutoNum type="arabicPeriod"/>
            </a:pPr>
            <a:r>
              <a:rPr lang="en-US" sz="1800" dirty="0" smtClean="0"/>
              <a:t>If </a:t>
            </a:r>
            <a:r>
              <a:rPr lang="en-US" sz="1800" dirty="0"/>
              <a:t>applicable, please describe and justify any problems and deviations including delays from the work plan presented in the Application Form and solution found (e.g. details on re-launching the procedure) </a:t>
            </a:r>
          </a:p>
          <a:p>
            <a:pPr marL="514350" indent="-514350">
              <a:buFont typeface="+mj-lt"/>
              <a:buAutoNum type="arabicPeriod"/>
            </a:pPr>
            <a:endParaRPr lang="en-US" dirty="0"/>
          </a:p>
        </p:txBody>
      </p:sp>
    </p:spTree>
    <p:extLst>
      <p:ext uri="{BB962C8B-B14F-4D97-AF65-F5344CB8AC3E}">
        <p14:creationId xmlns:p14="http://schemas.microsoft.com/office/powerpoint/2010/main" val="20728961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sz="3600" dirty="0" smtClean="0"/>
              <a:t>P</a:t>
            </a:r>
            <a:r>
              <a:rPr lang="ro-RO" sz="3600" dirty="0" smtClean="0"/>
              <a:t>ROJECT </a:t>
            </a:r>
            <a:r>
              <a:rPr lang="en-US" sz="3600" dirty="0" smtClean="0"/>
              <a:t>PROCUREMENTS</a:t>
            </a:r>
            <a:endParaRPr lang="en-US" sz="3600" dirty="0"/>
          </a:p>
        </p:txBody>
      </p:sp>
      <p:sp>
        <p:nvSpPr>
          <p:cNvPr id="3" name="Content Placeholder 2"/>
          <p:cNvSpPr>
            <a:spLocks noGrp="1"/>
          </p:cNvSpPr>
          <p:nvPr>
            <p:ph idx="1"/>
          </p:nvPr>
        </p:nvSpPr>
        <p:spPr>
          <a:xfrm>
            <a:off x="457200" y="1183640"/>
            <a:ext cx="8229600" cy="4754563"/>
          </a:xfrm>
        </p:spPr>
        <p:txBody>
          <a:bodyPr/>
          <a:lstStyle/>
          <a:p>
            <a:pPr marL="0" indent="0" algn="just">
              <a:buNone/>
            </a:pPr>
            <a:r>
              <a:rPr lang="en-US" sz="2000" b="1" dirty="0"/>
              <a:t>The entire procurement documentation shall be uploaded in the Upload section of each procurement contract: </a:t>
            </a:r>
          </a:p>
          <a:p>
            <a:pPr marL="457200" indent="-457200" algn="just">
              <a:buFont typeface="+mj-lt"/>
              <a:buAutoNum type="arabicPeriod"/>
            </a:pPr>
            <a:r>
              <a:rPr lang="en-US" sz="2000" dirty="0" smtClean="0"/>
              <a:t>procurement </a:t>
            </a:r>
            <a:r>
              <a:rPr lang="en-US" sz="2000" dirty="0"/>
              <a:t>files (tender dossier, announcement, bids from tenderers, evaluation reports, award documents, all relevant documents related to this procurement …) </a:t>
            </a:r>
          </a:p>
          <a:p>
            <a:pPr marL="457200" indent="-457200" algn="just">
              <a:buFont typeface="+mj-lt"/>
              <a:buAutoNum type="arabicPeriod"/>
            </a:pPr>
            <a:r>
              <a:rPr lang="en-US" sz="2000" dirty="0" smtClean="0"/>
              <a:t>services </a:t>
            </a:r>
            <a:r>
              <a:rPr lang="en-US" sz="2000" dirty="0"/>
              <a:t>contract </a:t>
            </a:r>
          </a:p>
          <a:p>
            <a:pPr marL="457200" indent="-457200" algn="just">
              <a:buFont typeface="+mj-lt"/>
              <a:buAutoNum type="arabicPeriod"/>
            </a:pPr>
            <a:r>
              <a:rPr lang="en-US" sz="2000" dirty="0" smtClean="0"/>
              <a:t>addenda </a:t>
            </a:r>
            <a:r>
              <a:rPr lang="en-US" sz="2000" dirty="0"/>
              <a:t>to the contract </a:t>
            </a:r>
          </a:p>
          <a:p>
            <a:pPr marL="457200" indent="-457200" algn="just">
              <a:buFont typeface="+mj-lt"/>
              <a:buAutoNum type="arabicPeriod"/>
            </a:pPr>
            <a:r>
              <a:rPr lang="en-US" sz="2000" dirty="0" smtClean="0"/>
              <a:t>in </a:t>
            </a:r>
            <a:r>
              <a:rPr lang="en-US" sz="2000" dirty="0"/>
              <a:t>case of equipment and services procured under a works contract all the related documents will be attached. </a:t>
            </a:r>
          </a:p>
          <a:p>
            <a:pPr marL="457200" indent="-457200" algn="just">
              <a:buFont typeface="+mj-lt"/>
              <a:buAutoNum type="arabicPeriod"/>
            </a:pPr>
            <a:r>
              <a:rPr lang="en-US" sz="2000" dirty="0" smtClean="0"/>
              <a:t>Each </a:t>
            </a:r>
            <a:r>
              <a:rPr lang="en-US" sz="2000" dirty="0"/>
              <a:t>procurement is available in the List of expenditure of relevant partner and can be linked to an invoice in a partner report. Once such a link is created, and you will request for FLC verification invoices related to a procurement, the list of invoices for each procurement shall be populated. This list can be exported to Excel (by pressing the “Export” button below the list). </a:t>
            </a:r>
          </a:p>
        </p:txBody>
      </p:sp>
    </p:spTree>
    <p:extLst>
      <p:ext uri="{BB962C8B-B14F-4D97-AF65-F5344CB8AC3E}">
        <p14:creationId xmlns:p14="http://schemas.microsoft.com/office/powerpoint/2010/main" val="38031206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sp>
        <p:nvSpPr>
          <p:cNvPr id="9" name="Rectangle 8"/>
          <p:cNvSpPr/>
          <p:nvPr/>
        </p:nvSpPr>
        <p:spPr>
          <a:xfrm>
            <a:off x="533400" y="1676400"/>
            <a:ext cx="8229600" cy="1034129"/>
          </a:xfrm>
          <a:prstGeom prst="rect">
            <a:avLst/>
          </a:prstGeom>
        </p:spPr>
        <p:txBody>
          <a:bodyPr wrap="square">
            <a:spAutoFit/>
          </a:bodyPr>
          <a:lstStyle/>
          <a:p>
            <a:pPr algn="ct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lnSpc>
                <a:spcPct val="90000"/>
              </a:lnSpc>
              <a:defRPr/>
            </a:pPr>
            <a:endParaRPr lang="en-US" sz="2800" b="1" dirty="0">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Content Placeholder 3"/>
          <p:cNvSpPr>
            <a:spLocks noGrp="1"/>
          </p:cNvSpPr>
          <p:nvPr>
            <p:ph idx="1"/>
          </p:nvPr>
        </p:nvSpPr>
        <p:spPr>
          <a:xfrm>
            <a:off x="533400" y="1186806"/>
            <a:ext cx="8229600" cy="4680594"/>
          </a:xfrm>
        </p:spPr>
        <p:txBody>
          <a:bodyPr/>
          <a:lstStyle/>
          <a:p>
            <a:pPr marL="0" indent="0" algn="ctr">
              <a:buNone/>
            </a:pPr>
            <a:r>
              <a:rPr lang="en-US" dirty="0" smtClean="0"/>
              <a:t>REPORT</a:t>
            </a:r>
            <a:r>
              <a:rPr lang="ro-RO" dirty="0" smtClean="0"/>
              <a:t>ING</a:t>
            </a:r>
          </a:p>
          <a:p>
            <a:pPr marL="0" indent="0" algn="ctr">
              <a:buNone/>
            </a:pPr>
            <a:endParaRPr lang="ro-RO" sz="900" dirty="0" smtClean="0"/>
          </a:p>
          <a:p>
            <a:pPr marL="0" indent="0" algn="just">
              <a:buNone/>
            </a:pPr>
            <a:r>
              <a:rPr lang="en-US" sz="2200" dirty="0" smtClean="0"/>
              <a:t>For INTERREG V-A Romania – Bulgaria, project reporting is made through the electronic system eMS. The Programme bodies developed an eMS reporting guide “</a:t>
            </a:r>
            <a:r>
              <a:rPr lang="en-US" sz="2200" b="1" i="1" dirty="0" smtClean="0"/>
              <a:t>Reporting in eMS Guidance for lead beneficiaries and partners”</a:t>
            </a:r>
            <a:r>
              <a:rPr lang="ro-RO" sz="2200" dirty="0"/>
              <a:t>.</a:t>
            </a:r>
            <a:r>
              <a:rPr lang="en-US" sz="2200" dirty="0" smtClean="0"/>
              <a:t> </a:t>
            </a:r>
            <a:r>
              <a:rPr lang="ro-RO" sz="2200" dirty="0" smtClean="0"/>
              <a:t>Last updated version is </a:t>
            </a:r>
            <a:r>
              <a:rPr lang="en-US" sz="2200" dirty="0" smtClean="0"/>
              <a:t>available for download on eMS </a:t>
            </a:r>
            <a:r>
              <a:rPr lang="en-US" sz="2200" dirty="0"/>
              <a:t>login page </a:t>
            </a:r>
            <a:endParaRPr lang="en-US" sz="2200" dirty="0" smtClean="0"/>
          </a:p>
          <a:p>
            <a:pPr marL="0" indent="0" algn="ctr">
              <a:buNone/>
            </a:pPr>
            <a:r>
              <a:rPr lang="en-US" sz="2200" b="1" dirty="0" smtClean="0">
                <a:solidFill>
                  <a:srgbClr val="FF0000"/>
                </a:solidFill>
                <a:hlinkClick r:id="rId3"/>
              </a:rPr>
              <a:t>http</a:t>
            </a:r>
            <a:r>
              <a:rPr lang="en-US" sz="2200" b="1" dirty="0">
                <a:solidFill>
                  <a:srgbClr val="FF0000"/>
                </a:solidFill>
                <a:hlinkClick r:id="rId3"/>
              </a:rPr>
              <a:t>://</a:t>
            </a:r>
            <a:r>
              <a:rPr lang="en-US" sz="2200" b="1" dirty="0" smtClean="0">
                <a:solidFill>
                  <a:srgbClr val="FF0000"/>
                </a:solidFill>
                <a:hlinkClick r:id="rId3"/>
              </a:rPr>
              <a:t>ems-robg.mdrap.ro/app/main?execution=e1s1</a:t>
            </a:r>
            <a:r>
              <a:rPr lang="en-US" sz="2200" b="1" dirty="0" smtClean="0">
                <a:solidFill>
                  <a:srgbClr val="FF0000"/>
                </a:solidFill>
              </a:rPr>
              <a:t> </a:t>
            </a:r>
          </a:p>
          <a:p>
            <a:pPr marL="0" indent="0" algn="just">
              <a:buNone/>
            </a:pPr>
            <a:r>
              <a:rPr lang="en-US" sz="2200" dirty="0" smtClean="0"/>
              <a:t>There are 2 </a:t>
            </a:r>
            <a:r>
              <a:rPr lang="ro-RO" sz="2200" dirty="0" smtClean="0"/>
              <a:t>MAJOR </a:t>
            </a:r>
            <a:r>
              <a:rPr lang="en-US" sz="2200" dirty="0" smtClean="0"/>
              <a:t>type of reports:</a:t>
            </a:r>
          </a:p>
          <a:p>
            <a:pPr marL="514350" indent="-514350" algn="just">
              <a:buAutoNum type="arabicPeriod"/>
            </a:pPr>
            <a:r>
              <a:rPr lang="en-US" sz="2200" b="1" dirty="0" smtClean="0"/>
              <a:t>Partner report </a:t>
            </a:r>
            <a:r>
              <a:rPr lang="en-US" sz="2200" dirty="0" smtClean="0"/>
              <a:t>– </a:t>
            </a:r>
            <a:r>
              <a:rPr lang="en-US" sz="2200" b="1" dirty="0" smtClean="0"/>
              <a:t>made by each partner </a:t>
            </a:r>
            <a:r>
              <a:rPr lang="en-US" sz="2200" dirty="0" smtClean="0"/>
              <a:t>for his share of activities and expenditure</a:t>
            </a:r>
            <a:r>
              <a:rPr lang="ro-RO" sz="2200" dirty="0" smtClean="0"/>
              <a:t>s</a:t>
            </a:r>
            <a:r>
              <a:rPr lang="en-US" sz="2200" dirty="0" smtClean="0"/>
              <a:t> </a:t>
            </a:r>
          </a:p>
          <a:p>
            <a:pPr marL="514350" indent="-514350" algn="just">
              <a:buAutoNum type="arabicPeriod"/>
            </a:pPr>
            <a:r>
              <a:rPr lang="en-US" sz="2200" b="1" dirty="0" smtClean="0"/>
              <a:t>Project report </a:t>
            </a:r>
            <a:r>
              <a:rPr lang="en-US" sz="2200" dirty="0" smtClean="0"/>
              <a:t>– </a:t>
            </a:r>
            <a:r>
              <a:rPr lang="en-US" sz="2200" b="1" dirty="0" smtClean="0"/>
              <a:t>made by LB </a:t>
            </a:r>
            <a:r>
              <a:rPr lang="en-US" sz="2200" dirty="0" smtClean="0"/>
              <a:t>that aggregate information on project level</a:t>
            </a:r>
            <a:endParaRPr lang="en-US" sz="2200" dirty="0"/>
          </a:p>
        </p:txBody>
      </p:sp>
      <p:pic>
        <p:nvPicPr>
          <p:cNvPr id="5" name="Picture 4"/>
          <p:cNvPicPr>
            <a:picLocks noChangeAspect="1"/>
          </p:cNvPicPr>
          <p:nvPr/>
        </p:nvPicPr>
        <p:blipFill>
          <a:blip r:embed="rId4"/>
          <a:stretch>
            <a:fillRect/>
          </a:stretch>
        </p:blipFill>
        <p:spPr>
          <a:xfrm>
            <a:off x="228600" y="5867400"/>
            <a:ext cx="1667015" cy="815388"/>
          </a:xfrm>
          <a:prstGeom prst="rect">
            <a:avLst/>
          </a:prstGeom>
        </p:spPr>
      </p:pic>
      <p:pic>
        <p:nvPicPr>
          <p:cNvPr id="6" name="Picture 5"/>
          <p:cNvPicPr>
            <a:picLocks noChangeAspect="1"/>
          </p:cNvPicPr>
          <p:nvPr/>
        </p:nvPicPr>
        <p:blipFill>
          <a:blip r:embed="rId5"/>
          <a:stretch>
            <a:fillRect/>
          </a:stretch>
        </p:blipFill>
        <p:spPr>
          <a:xfrm>
            <a:off x="7865790" y="5802613"/>
            <a:ext cx="897210" cy="880175"/>
          </a:xfrm>
          <a:prstGeom prst="rect">
            <a:avLst/>
          </a:prstGeom>
        </p:spPr>
      </p:pic>
      <p:pic>
        <p:nvPicPr>
          <p:cNvPr id="7" name="Picture 6"/>
          <p:cNvPicPr>
            <a:picLocks noChangeAspect="1"/>
          </p:cNvPicPr>
          <p:nvPr/>
        </p:nvPicPr>
        <p:blipFill>
          <a:blip r:embed="rId6"/>
          <a:stretch>
            <a:fillRect/>
          </a:stretch>
        </p:blipFill>
        <p:spPr>
          <a:xfrm>
            <a:off x="457200" y="381002"/>
            <a:ext cx="2362200" cy="627394"/>
          </a:xfrm>
          <a:prstGeom prst="rect">
            <a:avLst/>
          </a:prstGeom>
        </p:spPr>
      </p:pic>
    </p:spTree>
    <p:extLst>
      <p:ext uri="{BB962C8B-B14F-4D97-AF65-F5344CB8AC3E}">
        <p14:creationId xmlns:p14="http://schemas.microsoft.com/office/powerpoint/2010/main" val="1700005245"/>
      </p:ext>
    </p:extLst>
  </p:cSld>
  <p:clrMapOvr>
    <a:masterClrMapping/>
  </p:clrMapOvr>
  <p:transition advClick="0">
    <p:cover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PUBLIC PROCUREMENTS</a:t>
            </a:r>
          </a:p>
        </p:txBody>
      </p:sp>
      <p:sp>
        <p:nvSpPr>
          <p:cNvPr id="3" name="Content Placeholder 2"/>
          <p:cNvSpPr>
            <a:spLocks noGrp="1"/>
          </p:cNvSpPr>
          <p:nvPr>
            <p:ph idx="1"/>
          </p:nvPr>
        </p:nvSpPr>
        <p:spPr/>
        <p:txBody>
          <a:bodyPr/>
          <a:lstStyle/>
          <a:p>
            <a:pPr marL="457200" indent="-457200" algn="just">
              <a:buFont typeface="+mj-lt"/>
              <a:buAutoNum type="arabicPeriod"/>
            </a:pPr>
            <a:r>
              <a:rPr lang="en-US" sz="2000" dirty="0"/>
              <a:t>The Project Procurements section </a:t>
            </a:r>
            <a:r>
              <a:rPr lang="en-US" sz="2000" b="1" dirty="0"/>
              <a:t>can be filled in at any time during project implementation</a:t>
            </a:r>
            <a:r>
              <a:rPr lang="en-US" sz="2000" dirty="0"/>
              <a:t>,</a:t>
            </a:r>
            <a:r>
              <a:rPr lang="en-US" sz="2000" b="1" dirty="0"/>
              <a:t> so you can fill in procurement details just before you request in the system the first related expenditure.</a:t>
            </a:r>
          </a:p>
          <a:p>
            <a:pPr marL="457200" indent="-457200" algn="just">
              <a:buFont typeface="+mj-lt"/>
              <a:buAutoNum type="arabicPeriod"/>
            </a:pPr>
            <a:r>
              <a:rPr lang="en-US" sz="2000" b="1" dirty="0"/>
              <a:t>Recording all the procurements of the project is compulsory!</a:t>
            </a:r>
          </a:p>
          <a:p>
            <a:pPr marL="457200" indent="-457200" algn="just">
              <a:buFont typeface="+mj-lt"/>
              <a:buAutoNum type="arabicPeriod"/>
            </a:pPr>
            <a:r>
              <a:rPr lang="en-US" sz="2000" dirty="0"/>
              <a:t>In case you don’t create procurements in this section, you won’t be able to link the invoice to the procurement when you request it for FLC verification and your FLC request (partner report) shall be reverted!</a:t>
            </a:r>
          </a:p>
          <a:p>
            <a:pPr marL="457200" indent="-457200" algn="just">
              <a:buFont typeface="+mj-lt"/>
              <a:buAutoNum type="arabicPeriod"/>
            </a:pPr>
            <a:r>
              <a:rPr lang="en-US" sz="2000" dirty="0"/>
              <a:t>The documents related to a procurement shall be uploaded only once in this section. The invoices and payment documents will be linked to the respective procurement (via list of expenditure of the partner report. The deliverables shall be uploaded separately in the partner report deliverable attachment section located in the reporting per work packages section and the accounting documents in the partner report attachment section.</a:t>
            </a:r>
          </a:p>
        </p:txBody>
      </p:sp>
    </p:spTree>
    <p:extLst>
      <p:ext uri="{BB962C8B-B14F-4D97-AF65-F5344CB8AC3E}">
        <p14:creationId xmlns:p14="http://schemas.microsoft.com/office/powerpoint/2010/main" val="34347979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ro-RO" sz="9600" dirty="0" smtClean="0"/>
              <a:t>SPENDING FORECAST</a:t>
            </a:r>
            <a:endParaRPr lang="en-US" sz="9600" dirty="0"/>
          </a:p>
        </p:txBody>
      </p:sp>
    </p:spTree>
    <p:extLst>
      <p:ext uri="{BB962C8B-B14F-4D97-AF65-F5344CB8AC3E}">
        <p14:creationId xmlns:p14="http://schemas.microsoft.com/office/powerpoint/2010/main" val="31484539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SPENDING FORECAST</a:t>
            </a:r>
            <a:endParaRPr lang="en-US" dirty="0"/>
          </a:p>
        </p:txBody>
      </p:sp>
      <p:sp>
        <p:nvSpPr>
          <p:cNvPr id="3" name="Content Placeholder 2"/>
          <p:cNvSpPr>
            <a:spLocks noGrp="1"/>
          </p:cNvSpPr>
          <p:nvPr>
            <p:ph idx="1"/>
          </p:nvPr>
        </p:nvSpPr>
        <p:spPr>
          <a:xfrm>
            <a:off x="436880" y="1600200"/>
            <a:ext cx="8229600" cy="4525963"/>
          </a:xfrm>
        </p:spPr>
        <p:txBody>
          <a:bodyPr/>
          <a:lstStyle/>
          <a:p>
            <a:pPr marL="0" indent="0" algn="just">
              <a:buNone/>
            </a:pPr>
            <a:r>
              <a:rPr lang="en-US" dirty="0"/>
              <a:t>In the </a:t>
            </a:r>
            <a:r>
              <a:rPr lang="ro-RO" dirty="0" smtClean="0"/>
              <a:t>section Contribution and Forecast of the partner report must fill in</a:t>
            </a:r>
            <a:r>
              <a:rPr lang="en-US" dirty="0" smtClean="0"/>
              <a:t> </a:t>
            </a:r>
            <a:r>
              <a:rPr lang="en-US" dirty="0"/>
              <a:t>forecast spending for the following partner reports </a:t>
            </a:r>
            <a:r>
              <a:rPr lang="en-US" b="1" dirty="0"/>
              <a:t>of all the periods defined in AF</a:t>
            </a:r>
            <a:r>
              <a:rPr lang="en-US" dirty="0"/>
              <a:t>. The system also displays planned budget and actual spending per period.</a:t>
            </a:r>
          </a:p>
          <a:p>
            <a:pPr marL="0" indent="0" algn="just">
              <a:buNone/>
            </a:pPr>
            <a:r>
              <a:rPr lang="en-US" dirty="0"/>
              <a:t>In the Follow up section the Partner Contribution amount is split automatically by the system!</a:t>
            </a:r>
          </a:p>
        </p:txBody>
      </p:sp>
    </p:spTree>
    <p:extLst>
      <p:ext uri="{BB962C8B-B14F-4D97-AF65-F5344CB8AC3E}">
        <p14:creationId xmlns:p14="http://schemas.microsoft.com/office/powerpoint/2010/main" val="3331053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SPENDING FORECAST</a:t>
            </a:r>
            <a:endParaRPr lang="en-US" dirty="0"/>
          </a:p>
        </p:txBody>
      </p:sp>
      <p:pic>
        <p:nvPicPr>
          <p:cNvPr id="4" name="Content Placeholder 3"/>
          <p:cNvPicPr>
            <a:picLocks noGrp="1" noChangeAspect="1"/>
          </p:cNvPicPr>
          <p:nvPr>
            <p:ph idx="1"/>
          </p:nvPr>
        </p:nvPicPr>
        <p:blipFill>
          <a:blip r:embed="rId2"/>
          <a:stretch>
            <a:fillRect/>
          </a:stretch>
        </p:blipFill>
        <p:spPr>
          <a:xfrm>
            <a:off x="558377" y="1219200"/>
            <a:ext cx="8260721" cy="5059362"/>
          </a:xfrm>
          <a:prstGeom prst="rect">
            <a:avLst/>
          </a:prstGeom>
        </p:spPr>
      </p:pic>
      <p:pic>
        <p:nvPicPr>
          <p:cNvPr id="3" name="Picture 2"/>
          <p:cNvPicPr>
            <a:picLocks noChangeAspect="1"/>
          </p:cNvPicPr>
          <p:nvPr/>
        </p:nvPicPr>
        <p:blipFill>
          <a:blip r:embed="rId3"/>
          <a:stretch>
            <a:fillRect/>
          </a:stretch>
        </p:blipFill>
        <p:spPr>
          <a:xfrm>
            <a:off x="304034" y="6213474"/>
            <a:ext cx="8839966" cy="377985"/>
          </a:xfrm>
          <a:prstGeom prst="rect">
            <a:avLst/>
          </a:prstGeom>
        </p:spPr>
      </p:pic>
      <p:sp>
        <p:nvSpPr>
          <p:cNvPr id="5" name="Rectangle 4"/>
          <p:cNvSpPr/>
          <p:nvPr/>
        </p:nvSpPr>
        <p:spPr>
          <a:xfrm>
            <a:off x="304800" y="6468348"/>
            <a:ext cx="8534400" cy="246221"/>
          </a:xfrm>
          <a:prstGeom prst="rect">
            <a:avLst/>
          </a:prstGeom>
        </p:spPr>
        <p:txBody>
          <a:bodyPr wrap="square">
            <a:spAutoFit/>
          </a:bodyPr>
          <a:lstStyle/>
          <a:p>
            <a:pPr lvl="0" algn="ctr"/>
            <a:r>
              <a:rPr lang="ro-RO" sz="1000" b="1" dirty="0" smtClean="0">
                <a:solidFill>
                  <a:srgbClr val="002060"/>
                </a:solidFill>
                <a:effectLst>
                  <a:outerShdw blurRad="38100" dist="38100" dir="2700000" algn="tl">
                    <a:srgbClr val="000000">
                      <a:alpha val="43137"/>
                    </a:srgbClr>
                  </a:outerShdw>
                </a:effectLst>
                <a:latin typeface="Trebuchet MS" pitchFamily="34" charset="0"/>
                <a:hlinkClick r:id="rId4"/>
              </a:rPr>
              <a:t>www.interregrobg.eu</a:t>
            </a:r>
            <a:r>
              <a:rPr lang="ro-RO" sz="1000" b="1" dirty="0" smtClean="0">
                <a:solidFill>
                  <a:srgbClr val="002060"/>
                </a:solidFill>
                <a:effectLst>
                  <a:outerShdw blurRad="38100" dist="38100" dir="2700000" algn="tl">
                    <a:srgbClr val="000000">
                      <a:alpha val="43137"/>
                    </a:srgbClr>
                  </a:outerShdw>
                </a:effectLst>
                <a:latin typeface="Trebuchet MS" pitchFamily="34" charset="0"/>
              </a:rPr>
              <a:t> </a:t>
            </a:r>
            <a:endParaRPr lang="en-US" sz="1000" b="1" dirty="0">
              <a:solidFill>
                <a:srgbClr val="002060"/>
              </a:solidFill>
              <a:effectLst>
                <a:outerShdw blurRad="38100" dist="38100" dir="2700000" algn="tl">
                  <a:srgbClr val="000000">
                    <a:alpha val="43137"/>
                  </a:srgbClr>
                </a:outerShdw>
              </a:effectLst>
              <a:latin typeface="Trebuchet MS" pitchFamily="34" charset="0"/>
            </a:endParaRPr>
          </a:p>
        </p:txBody>
      </p:sp>
    </p:spTree>
    <p:extLst>
      <p:ext uri="{BB962C8B-B14F-4D97-AF65-F5344CB8AC3E}">
        <p14:creationId xmlns:p14="http://schemas.microsoft.com/office/powerpoint/2010/main" val="16447283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ro-RO" sz="9600" dirty="0" smtClean="0"/>
              <a:t>PARTNER REPORTS</a:t>
            </a:r>
            <a:endParaRPr lang="en-US" sz="9600" dirty="0"/>
          </a:p>
        </p:txBody>
      </p:sp>
    </p:spTree>
    <p:extLst>
      <p:ext uri="{BB962C8B-B14F-4D97-AF65-F5344CB8AC3E}">
        <p14:creationId xmlns:p14="http://schemas.microsoft.com/office/powerpoint/2010/main" val="18817312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sp>
        <p:nvSpPr>
          <p:cNvPr id="9" name="Rectangle 8"/>
          <p:cNvSpPr/>
          <p:nvPr/>
        </p:nvSpPr>
        <p:spPr>
          <a:xfrm>
            <a:off x="533400" y="1676400"/>
            <a:ext cx="8229600" cy="1034129"/>
          </a:xfrm>
          <a:prstGeom prst="rect">
            <a:avLst/>
          </a:prstGeom>
        </p:spPr>
        <p:txBody>
          <a:bodyPr wrap="square">
            <a:spAutoFit/>
          </a:bodyPr>
          <a:lstStyle/>
          <a:p>
            <a:pPr algn="ctr"/>
            <a:endParaRPr lang="en-US" sz="3600" b="1" dirty="0" smtClean="0">
              <a:solidFill>
                <a:srgbClr val="002060"/>
              </a:solidFill>
              <a:effectLst>
                <a:outerShdw blurRad="38100" dist="38100" dir="2700000" algn="tl">
                  <a:srgbClr val="000000">
                    <a:alpha val="43137"/>
                  </a:srgbClr>
                </a:outerShdw>
              </a:effectLst>
              <a:latin typeface="Trebuchet MS" pitchFamily="34" charset="0"/>
            </a:endParaRPr>
          </a:p>
          <a:p>
            <a:pPr algn="ctr">
              <a:lnSpc>
                <a:spcPct val="90000"/>
              </a:lnSpc>
              <a:defRPr/>
            </a:pPr>
            <a:endParaRPr lang="en-US" sz="2800" b="1" dirty="0">
              <a:effectLst>
                <a:outerShdw blurRad="38100" dist="38100" dir="2700000" algn="tl">
                  <a:srgbClr val="C0C0C0"/>
                </a:outerShdw>
              </a:effectLst>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Content Placeholder 3"/>
          <p:cNvSpPr>
            <a:spLocks noGrp="1"/>
          </p:cNvSpPr>
          <p:nvPr>
            <p:ph idx="1"/>
          </p:nvPr>
        </p:nvSpPr>
        <p:spPr>
          <a:xfrm>
            <a:off x="457167" y="1173795"/>
            <a:ext cx="8305833" cy="4701530"/>
          </a:xfrm>
        </p:spPr>
        <p:txBody>
          <a:bodyPr/>
          <a:lstStyle/>
          <a:p>
            <a:pPr marL="0" indent="0" algn="ctr">
              <a:buNone/>
            </a:pPr>
            <a:r>
              <a:rPr lang="en-US" dirty="0"/>
              <a:t>PARTNER </a:t>
            </a:r>
            <a:r>
              <a:rPr lang="en-US" dirty="0" smtClean="0"/>
              <a:t>REPORT</a:t>
            </a:r>
            <a:endParaRPr lang="en-US" sz="1000" dirty="0" smtClean="0"/>
          </a:p>
          <a:p>
            <a:pPr marL="457200" indent="-457200" algn="just">
              <a:buAutoNum type="alphaLcPeriod"/>
            </a:pPr>
            <a:r>
              <a:rPr lang="en-US" sz="2200" b="1" dirty="0" smtClean="0"/>
              <a:t>For period “0” all partners must create a partner report</a:t>
            </a:r>
            <a:r>
              <a:rPr lang="en-US" sz="2200" dirty="0" smtClean="0"/>
              <a:t>. If</a:t>
            </a:r>
            <a:r>
              <a:rPr lang="ro-RO" sz="2200" dirty="0" smtClean="0"/>
              <a:t> the respective partner </a:t>
            </a:r>
            <a:r>
              <a:rPr lang="ro-RO" sz="2200" b="1" dirty="0" smtClean="0">
                <a:solidFill>
                  <a:srgbClr val="FF0000"/>
                </a:solidFill>
              </a:rPr>
              <a:t>has</a:t>
            </a:r>
            <a:r>
              <a:rPr lang="en-US" sz="2200" b="1" dirty="0" smtClean="0">
                <a:solidFill>
                  <a:srgbClr val="FF0000"/>
                </a:solidFill>
              </a:rPr>
              <a:t> </a:t>
            </a:r>
            <a:r>
              <a:rPr lang="ro-RO" sz="2200" b="1" dirty="0" smtClean="0">
                <a:solidFill>
                  <a:srgbClr val="FF0000"/>
                </a:solidFill>
              </a:rPr>
              <a:t>project preparation</a:t>
            </a:r>
            <a:r>
              <a:rPr lang="en-US" sz="2200" b="1" dirty="0" smtClean="0">
                <a:solidFill>
                  <a:srgbClr val="FF0000"/>
                </a:solidFill>
              </a:rPr>
              <a:t> expenditures</a:t>
            </a:r>
            <a:r>
              <a:rPr lang="ro-RO" sz="2200" b="1" dirty="0" smtClean="0">
                <a:solidFill>
                  <a:srgbClr val="FF0000"/>
                </a:solidFill>
              </a:rPr>
              <a:t> incurred and paid,</a:t>
            </a:r>
            <a:r>
              <a:rPr lang="en-US" sz="2200" b="1" dirty="0" smtClean="0">
                <a:solidFill>
                  <a:srgbClr val="FF0000"/>
                </a:solidFill>
              </a:rPr>
              <a:t> </a:t>
            </a:r>
            <a:r>
              <a:rPr lang="ro-RO" sz="2200" dirty="0" smtClean="0"/>
              <a:t>then these have </a:t>
            </a:r>
            <a:r>
              <a:rPr lang="en-US" sz="2200" dirty="0" smtClean="0"/>
              <a:t>to be claimed</a:t>
            </a:r>
            <a:r>
              <a:rPr lang="ro-RO" sz="2200" dirty="0" smtClean="0"/>
              <a:t> in</a:t>
            </a:r>
            <a:r>
              <a:rPr lang="en-US" sz="2200" dirty="0" smtClean="0"/>
              <a:t> the partner report</a:t>
            </a:r>
            <a:r>
              <a:rPr lang="ro-RO" sz="2200" dirty="0" smtClean="0"/>
              <a:t> 0.1 and submitted for FLC, otherwise </a:t>
            </a:r>
            <a:r>
              <a:rPr lang="en-US" sz="2200" dirty="0" smtClean="0"/>
              <a:t>directly to LB</a:t>
            </a:r>
            <a:r>
              <a:rPr lang="ro-RO" sz="2200" dirty="0" smtClean="0"/>
              <a:t>.</a:t>
            </a:r>
          </a:p>
          <a:p>
            <a:pPr marL="457200" indent="-457200" algn="just">
              <a:buAutoNum type="alphaLcPeriod"/>
            </a:pPr>
            <a:r>
              <a:rPr lang="ro-RO" sz="2200" b="1" dirty="0" smtClean="0"/>
              <a:t>For implementation defined periods, </a:t>
            </a:r>
            <a:r>
              <a:rPr lang="ro-RO" sz="2200" dirty="0" smtClean="0"/>
              <a:t>e</a:t>
            </a:r>
            <a:r>
              <a:rPr lang="en-US" sz="2200" dirty="0" smtClean="0"/>
              <a:t>ach beneficiary that has expenditure incurred and paid for at least 1.000 Euro, can initiate a partner report in eMS and submit it in the system for FLC verification (</a:t>
            </a:r>
            <a:r>
              <a:rPr lang="ro-RO" sz="2200" b="1" dirty="0" smtClean="0"/>
              <a:t>a</a:t>
            </a:r>
            <a:r>
              <a:rPr lang="en-US" sz="2200" b="1" dirty="0" smtClean="0"/>
              <a:t> partner report should </a:t>
            </a:r>
            <a:r>
              <a:rPr lang="ro-RO" sz="2200" b="1" dirty="0" smtClean="0"/>
              <a:t>allways</a:t>
            </a:r>
            <a:r>
              <a:rPr lang="en-US" sz="2200" b="1" dirty="0" smtClean="0"/>
              <a:t> contain the progress of activities</a:t>
            </a:r>
            <a:r>
              <a:rPr lang="en-US" sz="2200" dirty="0" smtClean="0"/>
              <a:t>). </a:t>
            </a:r>
          </a:p>
          <a:p>
            <a:pPr marL="0" indent="0" algn="just">
              <a:buNone/>
            </a:pPr>
            <a:r>
              <a:rPr lang="en-US" sz="2200" b="1" dirty="0" smtClean="0">
                <a:solidFill>
                  <a:srgbClr val="FF0000"/>
                </a:solidFill>
              </a:rPr>
              <a:t>By exception</a:t>
            </a:r>
            <a:r>
              <a:rPr lang="en-US" sz="2200" dirty="0" smtClean="0"/>
              <a:t>, partner report 0 and final partner report may be requested for FLC verification even for lower amounts than 1.000 </a:t>
            </a:r>
            <a:r>
              <a:rPr lang="en-US" sz="2400" dirty="0" smtClean="0"/>
              <a:t>Euro.</a:t>
            </a:r>
          </a:p>
          <a:p>
            <a:pPr marL="0" indent="0" algn="just">
              <a:buNone/>
            </a:pPr>
            <a:endParaRPr lang="en-US" sz="2400" dirty="0" smtClean="0"/>
          </a:p>
          <a:p>
            <a:pPr marL="0" indent="0" algn="just">
              <a:buNone/>
            </a:pPr>
            <a:endParaRPr lang="en-US" sz="2400" dirty="0"/>
          </a:p>
        </p:txBody>
      </p:sp>
      <p:pic>
        <p:nvPicPr>
          <p:cNvPr id="3" name="Picture 2"/>
          <p:cNvPicPr>
            <a:picLocks noChangeAspect="1"/>
          </p:cNvPicPr>
          <p:nvPr/>
        </p:nvPicPr>
        <p:blipFill>
          <a:blip r:embed="rId3"/>
          <a:stretch>
            <a:fillRect/>
          </a:stretch>
        </p:blipFill>
        <p:spPr>
          <a:xfrm>
            <a:off x="8159457" y="5875325"/>
            <a:ext cx="902286" cy="877900"/>
          </a:xfrm>
          <a:prstGeom prst="rect">
            <a:avLst/>
          </a:prstGeom>
        </p:spPr>
      </p:pic>
      <p:pic>
        <p:nvPicPr>
          <p:cNvPr id="5" name="Picture 4"/>
          <p:cNvPicPr>
            <a:picLocks noChangeAspect="1"/>
          </p:cNvPicPr>
          <p:nvPr/>
        </p:nvPicPr>
        <p:blipFill>
          <a:blip r:embed="rId4"/>
          <a:stretch>
            <a:fillRect/>
          </a:stretch>
        </p:blipFill>
        <p:spPr>
          <a:xfrm>
            <a:off x="310824" y="5942387"/>
            <a:ext cx="1664352" cy="810838"/>
          </a:xfrm>
          <a:prstGeom prst="rect">
            <a:avLst/>
          </a:prstGeom>
        </p:spPr>
      </p:pic>
      <p:pic>
        <p:nvPicPr>
          <p:cNvPr id="7" name="Picture 6"/>
          <p:cNvPicPr>
            <a:picLocks noChangeAspect="1"/>
          </p:cNvPicPr>
          <p:nvPr/>
        </p:nvPicPr>
        <p:blipFill>
          <a:blip r:embed="rId5"/>
          <a:stretch>
            <a:fillRect/>
          </a:stretch>
        </p:blipFill>
        <p:spPr>
          <a:xfrm>
            <a:off x="457200" y="393134"/>
            <a:ext cx="2286000" cy="607155"/>
          </a:xfrm>
          <a:prstGeom prst="rect">
            <a:avLst/>
          </a:prstGeom>
        </p:spPr>
      </p:pic>
    </p:spTree>
    <p:extLst>
      <p:ext uri="{BB962C8B-B14F-4D97-AF65-F5344CB8AC3E}">
        <p14:creationId xmlns:p14="http://schemas.microsoft.com/office/powerpoint/2010/main" val="2238441635"/>
      </p:ext>
    </p:extLst>
  </p:cSld>
  <p:clrMapOvr>
    <a:masterClrMapping/>
  </p:clrMapOvr>
  <p:transition advClick="0">
    <p:cover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1429" y="929676"/>
            <a:ext cx="4419600" cy="743828"/>
          </a:xfrm>
        </p:spPr>
        <p:txBody>
          <a:bodyPr/>
          <a:lstStyle/>
          <a:p>
            <a:r>
              <a:rPr lang="ro-RO" dirty="0" smtClean="0"/>
              <a:t/>
            </a:r>
            <a:br>
              <a:rPr lang="ro-RO" dirty="0" smtClean="0"/>
            </a:br>
            <a:r>
              <a:rPr lang="en-US" sz="3200" dirty="0" smtClean="0"/>
              <a:t>PARTNER </a:t>
            </a:r>
            <a:r>
              <a:rPr lang="en-US" sz="3200" dirty="0"/>
              <a:t>REPORT </a:t>
            </a:r>
            <a:r>
              <a:rPr lang="en-US" sz="4000" dirty="0"/>
              <a:t/>
            </a:r>
            <a:br>
              <a:rPr lang="en-US" sz="4000" dirty="0"/>
            </a:br>
            <a:endParaRPr lang="en-US" sz="4000" dirty="0"/>
          </a:p>
        </p:txBody>
      </p:sp>
      <p:sp>
        <p:nvSpPr>
          <p:cNvPr id="3" name="Content Placeholder 2"/>
          <p:cNvSpPr>
            <a:spLocks noGrp="1"/>
          </p:cNvSpPr>
          <p:nvPr>
            <p:ph idx="1"/>
          </p:nvPr>
        </p:nvSpPr>
        <p:spPr>
          <a:xfrm>
            <a:off x="330852" y="1563748"/>
            <a:ext cx="8534400" cy="4732579"/>
          </a:xfrm>
        </p:spPr>
        <p:txBody>
          <a:bodyPr/>
          <a:lstStyle/>
          <a:p>
            <a:pPr marL="0" indent="0" algn="just">
              <a:buNone/>
            </a:pPr>
            <a:endParaRPr lang="ro-RO" sz="1200" dirty="0" smtClean="0"/>
          </a:p>
          <a:p>
            <a:pPr marL="0" indent="0" algn="just">
              <a:buNone/>
            </a:pPr>
            <a:r>
              <a:rPr lang="en-US" sz="1800" dirty="0" smtClean="0"/>
              <a:t>The </a:t>
            </a:r>
            <a:r>
              <a:rPr lang="en-US" sz="1800" dirty="0"/>
              <a:t>reporting section becomes available to project partners as soon as the project has been contracted in e-MS.  </a:t>
            </a:r>
            <a:endParaRPr lang="en-US" sz="1800" dirty="0" smtClean="0"/>
          </a:p>
          <a:p>
            <a:pPr marL="0" indent="0" algn="just">
              <a:buNone/>
            </a:pPr>
            <a:r>
              <a:rPr lang="en-US" sz="1800" dirty="0" smtClean="0"/>
              <a:t>Partner </a:t>
            </a:r>
            <a:r>
              <a:rPr lang="en-US" sz="1800" dirty="0"/>
              <a:t>reports are </a:t>
            </a:r>
            <a:r>
              <a:rPr lang="en-US" sz="1800" dirty="0" smtClean="0"/>
              <a:t>used </a:t>
            </a:r>
            <a:r>
              <a:rPr lang="en-US" sz="1800" dirty="0"/>
              <a:t>for requesting validation from FLC for expenditure incurred and/or for providing information/progress of activities for project consolidated activities progress report to </a:t>
            </a:r>
            <a:r>
              <a:rPr lang="en-US" sz="1800" dirty="0" smtClean="0"/>
              <a:t>L</a:t>
            </a:r>
            <a:r>
              <a:rPr lang="ro-RO" sz="1800" dirty="0" smtClean="0"/>
              <a:t>B</a:t>
            </a:r>
            <a:r>
              <a:rPr lang="en-US" sz="1800" dirty="0" smtClean="0"/>
              <a:t>. </a:t>
            </a:r>
          </a:p>
          <a:p>
            <a:pPr marL="0" indent="0" algn="just">
              <a:buNone/>
            </a:pPr>
            <a:r>
              <a:rPr lang="en-US" sz="1800" dirty="0" smtClean="0"/>
              <a:t>Partner </a:t>
            </a:r>
            <a:r>
              <a:rPr lang="en-US" sz="1800" dirty="0"/>
              <a:t>reports </a:t>
            </a:r>
            <a:r>
              <a:rPr lang="en-US" sz="1800" b="1" dirty="0"/>
              <a:t>may cover only activities of individual project </a:t>
            </a:r>
            <a:r>
              <a:rPr lang="en-US" sz="1800" b="1" dirty="0" smtClean="0"/>
              <a:t>partners</a:t>
            </a:r>
            <a:r>
              <a:rPr lang="ro-RO" sz="1800" b="1" dirty="0" smtClean="0"/>
              <a:t> (without claiming expenditures)</a:t>
            </a:r>
            <a:r>
              <a:rPr lang="en-US" sz="1800" b="1" dirty="0" smtClean="0"/>
              <a:t> </a:t>
            </a:r>
            <a:r>
              <a:rPr lang="en-US" sz="1800" dirty="0" smtClean="0"/>
              <a:t>in </a:t>
            </a:r>
            <a:r>
              <a:rPr lang="en-US" sz="1800" dirty="0"/>
              <a:t>which case they </a:t>
            </a:r>
            <a:r>
              <a:rPr lang="ro-RO" sz="1800" dirty="0" smtClean="0"/>
              <a:t>must</a:t>
            </a:r>
            <a:r>
              <a:rPr lang="en-US" sz="1800" dirty="0" smtClean="0"/>
              <a:t> </a:t>
            </a:r>
            <a:r>
              <a:rPr lang="en-US" sz="1800" dirty="0"/>
              <a:t>be submitted in e-MS </a:t>
            </a:r>
            <a:r>
              <a:rPr lang="en-US" sz="1800" b="1" dirty="0"/>
              <a:t>directly to the </a:t>
            </a:r>
            <a:r>
              <a:rPr lang="en-US" sz="1800" b="1" dirty="0" smtClean="0"/>
              <a:t>L</a:t>
            </a:r>
            <a:r>
              <a:rPr lang="ro-RO" sz="1800" b="1" dirty="0" smtClean="0"/>
              <a:t>B</a:t>
            </a:r>
            <a:r>
              <a:rPr lang="en-US" sz="1800" b="1" dirty="0" smtClean="0"/>
              <a:t> </a:t>
            </a:r>
            <a:r>
              <a:rPr lang="en-US" sz="1800" dirty="0"/>
              <a:t>or they </a:t>
            </a:r>
            <a:r>
              <a:rPr lang="en-US" sz="1800" b="1" dirty="0"/>
              <a:t>may contain both activities and expenditure of individual project partners </a:t>
            </a:r>
            <a:r>
              <a:rPr lang="en-US" sz="1800" dirty="0"/>
              <a:t>which </a:t>
            </a:r>
            <a:r>
              <a:rPr lang="en-US" sz="1800" b="1" dirty="0"/>
              <a:t>need to be verified by first level controllers (called FLC) in the system </a:t>
            </a:r>
            <a:r>
              <a:rPr lang="en-US" sz="1800" dirty="0"/>
              <a:t>- in which case they must be submitted in e-MS to FLC. </a:t>
            </a:r>
            <a:endParaRPr lang="en-US" sz="1800" dirty="0" smtClean="0"/>
          </a:p>
          <a:p>
            <a:pPr marL="0" indent="0" algn="just">
              <a:buNone/>
            </a:pPr>
            <a:r>
              <a:rPr lang="en-US" sz="1800" dirty="0" smtClean="0"/>
              <a:t>If </a:t>
            </a:r>
            <a:r>
              <a:rPr lang="en-US" sz="1800" dirty="0"/>
              <a:t>necessary, more than one partner report can be created for a defined </a:t>
            </a:r>
            <a:r>
              <a:rPr lang="en-US" sz="1800" dirty="0" smtClean="0"/>
              <a:t>period. </a:t>
            </a:r>
          </a:p>
          <a:p>
            <a:pPr marL="0" indent="0" algn="just">
              <a:buNone/>
            </a:pPr>
            <a:r>
              <a:rPr lang="en-US" sz="1800" dirty="0" smtClean="0"/>
              <a:t>The </a:t>
            </a:r>
            <a:r>
              <a:rPr lang="en-US" sz="1800" dirty="0"/>
              <a:t>information provided by each partner in their partner reports is then integrated by the </a:t>
            </a:r>
            <a:r>
              <a:rPr lang="en-US" sz="1800" dirty="0" smtClean="0"/>
              <a:t>L</a:t>
            </a:r>
            <a:r>
              <a:rPr lang="ro-RO" sz="1800" dirty="0" smtClean="0"/>
              <a:t>B</a:t>
            </a:r>
            <a:r>
              <a:rPr lang="en-US" sz="1800" dirty="0" smtClean="0"/>
              <a:t> </a:t>
            </a:r>
            <a:r>
              <a:rPr lang="en-US" sz="1800" dirty="0"/>
              <a:t>into project report. Partner reports created by mistake should be deleted (before submitted)!</a:t>
            </a:r>
          </a:p>
        </p:txBody>
      </p:sp>
      <p:pic>
        <p:nvPicPr>
          <p:cNvPr id="4" name="Picture 3"/>
          <p:cNvPicPr>
            <a:picLocks noChangeAspect="1"/>
          </p:cNvPicPr>
          <p:nvPr/>
        </p:nvPicPr>
        <p:blipFill>
          <a:blip r:embed="rId2"/>
          <a:stretch>
            <a:fillRect/>
          </a:stretch>
        </p:blipFill>
        <p:spPr>
          <a:xfrm>
            <a:off x="457200" y="342147"/>
            <a:ext cx="2286000" cy="603080"/>
          </a:xfrm>
          <a:prstGeom prst="rect">
            <a:avLst/>
          </a:prstGeom>
        </p:spPr>
      </p:pic>
      <p:pic>
        <p:nvPicPr>
          <p:cNvPr id="5" name="Picture 4"/>
          <p:cNvPicPr>
            <a:picLocks noChangeAspect="1"/>
          </p:cNvPicPr>
          <p:nvPr/>
        </p:nvPicPr>
        <p:blipFill>
          <a:blip r:embed="rId3"/>
          <a:stretch>
            <a:fillRect/>
          </a:stretch>
        </p:blipFill>
        <p:spPr>
          <a:xfrm>
            <a:off x="330852" y="6059244"/>
            <a:ext cx="1435752" cy="699469"/>
          </a:xfrm>
          <a:prstGeom prst="rect">
            <a:avLst/>
          </a:prstGeom>
        </p:spPr>
      </p:pic>
      <p:pic>
        <p:nvPicPr>
          <p:cNvPr id="6" name="Picture 5"/>
          <p:cNvPicPr>
            <a:picLocks noChangeAspect="1"/>
          </p:cNvPicPr>
          <p:nvPr/>
        </p:nvPicPr>
        <p:blipFill>
          <a:blip r:embed="rId4"/>
          <a:stretch>
            <a:fillRect/>
          </a:stretch>
        </p:blipFill>
        <p:spPr>
          <a:xfrm>
            <a:off x="8052759" y="5854304"/>
            <a:ext cx="812493" cy="785228"/>
          </a:xfrm>
          <a:prstGeom prst="rect">
            <a:avLst/>
          </a:prstGeom>
        </p:spPr>
      </p:pic>
    </p:spTree>
    <p:extLst>
      <p:ext uri="{BB962C8B-B14F-4D97-AF65-F5344CB8AC3E}">
        <p14:creationId xmlns:p14="http://schemas.microsoft.com/office/powerpoint/2010/main" val="36867330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389925"/>
            <a:ext cx="4581525" cy="529892"/>
          </a:xfrm>
        </p:spPr>
        <p:txBody>
          <a:bodyPr/>
          <a:lstStyle/>
          <a:p>
            <a:r>
              <a:rPr lang="ro-RO" dirty="0" smtClean="0"/>
              <a:t/>
            </a:r>
            <a:br>
              <a:rPr lang="ro-RO" dirty="0" smtClean="0"/>
            </a:br>
            <a:r>
              <a:rPr lang="en-US" sz="4000" dirty="0" smtClean="0"/>
              <a:t>PARTNER </a:t>
            </a:r>
            <a:r>
              <a:rPr lang="en-US" sz="4000" dirty="0"/>
              <a:t>REPORT </a:t>
            </a:r>
            <a:r>
              <a:rPr lang="en-US" b="1" dirty="0"/>
              <a:t/>
            </a:r>
            <a:br>
              <a:rPr lang="en-US" b="1" dirty="0"/>
            </a:br>
            <a:endParaRPr lang="en-US" dirty="0"/>
          </a:p>
        </p:txBody>
      </p:sp>
      <p:sp>
        <p:nvSpPr>
          <p:cNvPr id="3" name="Content Placeholder 2"/>
          <p:cNvSpPr>
            <a:spLocks noGrp="1"/>
          </p:cNvSpPr>
          <p:nvPr>
            <p:ph idx="1"/>
          </p:nvPr>
        </p:nvSpPr>
        <p:spPr>
          <a:xfrm>
            <a:off x="533400" y="1219200"/>
            <a:ext cx="8229600" cy="5139631"/>
          </a:xfrm>
        </p:spPr>
        <p:txBody>
          <a:bodyPr/>
          <a:lstStyle/>
          <a:p>
            <a:pPr marL="0" indent="0" algn="just">
              <a:buNone/>
            </a:pPr>
            <a:r>
              <a:rPr lang="en-US" sz="1800" dirty="0" smtClean="0"/>
              <a:t>Once </a:t>
            </a:r>
            <a:r>
              <a:rPr lang="en-US" sz="1800" dirty="0"/>
              <a:t>the project is contracted, the overview of partner reports will automatically be displayed when a partner is accessing his project </a:t>
            </a:r>
            <a:r>
              <a:rPr lang="en-US" sz="1800" b="1" dirty="0" smtClean="0"/>
              <a:t>Dashboard</a:t>
            </a:r>
            <a:r>
              <a:rPr lang="en-US" sz="1800" b="1" dirty="0"/>
              <a:t>.  </a:t>
            </a:r>
            <a:endParaRPr lang="en-US" sz="1800" b="1" dirty="0" smtClean="0"/>
          </a:p>
          <a:p>
            <a:pPr marL="0" indent="0" algn="just">
              <a:buNone/>
            </a:pPr>
            <a:r>
              <a:rPr lang="en-US" sz="1800" dirty="0" smtClean="0"/>
              <a:t> </a:t>
            </a:r>
            <a:r>
              <a:rPr lang="en-US" sz="1800" dirty="0"/>
              <a:t>If a user has multiple roles in the system (e.g. lead partner and partner at the same time), it is necessary to select the role from the dropdown menu at the top of the interface called ‘Select role’. </a:t>
            </a:r>
          </a:p>
          <a:p>
            <a:pPr marL="0" indent="0" algn="just">
              <a:buNone/>
            </a:pPr>
            <a:r>
              <a:rPr lang="en-US" sz="1800" dirty="0"/>
              <a:t>Please note that the lead beneficiaries must create their own partner reports as “PP”, not as “LP”. </a:t>
            </a:r>
            <a:r>
              <a:rPr lang="en-US" sz="1800" b="1" dirty="0"/>
              <a:t>The LP role is </a:t>
            </a:r>
            <a:r>
              <a:rPr lang="ro-RO" sz="1800" b="1" dirty="0" smtClean="0"/>
              <a:t>used </a:t>
            </a:r>
            <a:r>
              <a:rPr lang="en-US" sz="1800" b="1" dirty="0" smtClean="0"/>
              <a:t>for </a:t>
            </a:r>
            <a:r>
              <a:rPr lang="en-US" sz="1800" b="1" dirty="0"/>
              <a:t>creating Project reports</a:t>
            </a:r>
            <a:r>
              <a:rPr lang="en-US" sz="1800" dirty="0"/>
              <a:t>. </a:t>
            </a:r>
          </a:p>
          <a:p>
            <a:pPr marL="0" indent="0" algn="just">
              <a:buNone/>
            </a:pPr>
            <a:r>
              <a:rPr lang="en-US" dirty="0"/>
              <a:t> </a:t>
            </a:r>
          </a:p>
          <a:p>
            <a:pPr marL="0" indent="0">
              <a:buNone/>
            </a:pPr>
            <a:r>
              <a:rPr lang="en-US" dirty="0"/>
              <a:t> </a:t>
            </a:r>
          </a:p>
        </p:txBody>
      </p:sp>
      <p:pic>
        <p:nvPicPr>
          <p:cNvPr id="5" name="Picture 4"/>
          <p:cNvPicPr>
            <a:picLocks noChangeAspect="1"/>
          </p:cNvPicPr>
          <p:nvPr/>
        </p:nvPicPr>
        <p:blipFill>
          <a:blip r:embed="rId2"/>
          <a:stretch>
            <a:fillRect/>
          </a:stretch>
        </p:blipFill>
        <p:spPr>
          <a:xfrm>
            <a:off x="762000" y="3408393"/>
            <a:ext cx="7725678" cy="2696592"/>
          </a:xfrm>
          <a:prstGeom prst="rect">
            <a:avLst/>
          </a:prstGeom>
        </p:spPr>
      </p:pic>
      <p:pic>
        <p:nvPicPr>
          <p:cNvPr id="4" name="Picture 3"/>
          <p:cNvPicPr>
            <a:picLocks noChangeAspect="1"/>
          </p:cNvPicPr>
          <p:nvPr/>
        </p:nvPicPr>
        <p:blipFill>
          <a:blip r:embed="rId3"/>
          <a:stretch>
            <a:fillRect/>
          </a:stretch>
        </p:blipFill>
        <p:spPr>
          <a:xfrm>
            <a:off x="457200" y="332900"/>
            <a:ext cx="2209800" cy="586917"/>
          </a:xfrm>
          <a:prstGeom prst="rect">
            <a:avLst/>
          </a:prstGeom>
        </p:spPr>
      </p:pic>
      <p:pic>
        <p:nvPicPr>
          <p:cNvPr id="7" name="Picture 6"/>
          <p:cNvPicPr>
            <a:picLocks noChangeAspect="1"/>
          </p:cNvPicPr>
          <p:nvPr/>
        </p:nvPicPr>
        <p:blipFill>
          <a:blip r:embed="rId4"/>
          <a:stretch>
            <a:fillRect/>
          </a:stretch>
        </p:blipFill>
        <p:spPr>
          <a:xfrm>
            <a:off x="91028" y="6084583"/>
            <a:ext cx="1356772" cy="661139"/>
          </a:xfrm>
          <a:prstGeom prst="rect">
            <a:avLst/>
          </a:prstGeom>
        </p:spPr>
      </p:pic>
      <p:pic>
        <p:nvPicPr>
          <p:cNvPr id="8" name="Picture 7"/>
          <p:cNvPicPr>
            <a:picLocks noChangeAspect="1"/>
          </p:cNvPicPr>
          <p:nvPr/>
        </p:nvPicPr>
        <p:blipFill>
          <a:blip r:embed="rId5"/>
          <a:stretch>
            <a:fillRect/>
          </a:stretch>
        </p:blipFill>
        <p:spPr>
          <a:xfrm>
            <a:off x="8153400" y="5929126"/>
            <a:ext cx="838200" cy="802379"/>
          </a:xfrm>
          <a:prstGeom prst="rect">
            <a:avLst/>
          </a:prstGeom>
        </p:spPr>
      </p:pic>
    </p:spTree>
    <p:extLst>
      <p:ext uri="{BB962C8B-B14F-4D97-AF65-F5344CB8AC3E}">
        <p14:creationId xmlns:p14="http://schemas.microsoft.com/office/powerpoint/2010/main" val="10781950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304800"/>
            <a:ext cx="3505200" cy="1143000"/>
          </a:xfrm>
        </p:spPr>
        <p:txBody>
          <a:bodyPr/>
          <a:lstStyle/>
          <a:p>
            <a:r>
              <a:rPr lang="en-US" sz="3600" dirty="0" smtClean="0"/>
              <a:t>Where to submit </a:t>
            </a:r>
            <a:br>
              <a:rPr lang="en-US" sz="3600" dirty="0" smtClean="0"/>
            </a:br>
            <a:r>
              <a:rPr lang="en-US" sz="3600" dirty="0" smtClean="0"/>
              <a:t>partner reports</a:t>
            </a:r>
            <a:endParaRPr lang="en-US" sz="3600" dirty="0"/>
          </a:p>
        </p:txBody>
      </p:sp>
      <p:pic>
        <p:nvPicPr>
          <p:cNvPr id="4" name="Content Placeholder 3"/>
          <p:cNvPicPr>
            <a:picLocks noGrp="1" noChangeAspect="1"/>
          </p:cNvPicPr>
          <p:nvPr>
            <p:ph idx="1"/>
          </p:nvPr>
        </p:nvPicPr>
        <p:blipFill>
          <a:blip r:embed="rId2"/>
          <a:stretch>
            <a:fillRect/>
          </a:stretch>
        </p:blipFill>
        <p:spPr>
          <a:xfrm>
            <a:off x="762000" y="1476375"/>
            <a:ext cx="4572000" cy="2484946"/>
          </a:xfrm>
          <a:prstGeom prst="rect">
            <a:avLst/>
          </a:prstGeom>
        </p:spPr>
      </p:pic>
      <p:pic>
        <p:nvPicPr>
          <p:cNvPr id="5" name="Picture 4"/>
          <p:cNvPicPr>
            <a:picLocks noChangeAspect="1"/>
          </p:cNvPicPr>
          <p:nvPr/>
        </p:nvPicPr>
        <p:blipFill>
          <a:blip r:embed="rId3"/>
          <a:stretch>
            <a:fillRect/>
          </a:stretch>
        </p:blipFill>
        <p:spPr>
          <a:xfrm>
            <a:off x="3733800" y="3810000"/>
            <a:ext cx="4653887" cy="2514600"/>
          </a:xfrm>
          <a:prstGeom prst="rect">
            <a:avLst/>
          </a:prstGeom>
        </p:spPr>
      </p:pic>
      <p:pic>
        <p:nvPicPr>
          <p:cNvPr id="3" name="Picture 2"/>
          <p:cNvPicPr>
            <a:picLocks noChangeAspect="1"/>
          </p:cNvPicPr>
          <p:nvPr/>
        </p:nvPicPr>
        <p:blipFill>
          <a:blip r:embed="rId4"/>
          <a:stretch>
            <a:fillRect/>
          </a:stretch>
        </p:blipFill>
        <p:spPr>
          <a:xfrm>
            <a:off x="447675" y="304800"/>
            <a:ext cx="2371725" cy="629923"/>
          </a:xfrm>
          <a:prstGeom prst="rect">
            <a:avLst/>
          </a:prstGeom>
        </p:spPr>
      </p:pic>
      <p:pic>
        <p:nvPicPr>
          <p:cNvPr id="6" name="Picture 5"/>
          <p:cNvPicPr>
            <a:picLocks noChangeAspect="1"/>
          </p:cNvPicPr>
          <p:nvPr/>
        </p:nvPicPr>
        <p:blipFill>
          <a:blip r:embed="rId5"/>
          <a:stretch>
            <a:fillRect/>
          </a:stretch>
        </p:blipFill>
        <p:spPr>
          <a:xfrm>
            <a:off x="304800" y="5992339"/>
            <a:ext cx="1359526" cy="664522"/>
          </a:xfrm>
          <a:prstGeom prst="rect">
            <a:avLst/>
          </a:prstGeom>
        </p:spPr>
      </p:pic>
      <p:pic>
        <p:nvPicPr>
          <p:cNvPr id="7" name="Picture 6"/>
          <p:cNvPicPr>
            <a:picLocks noChangeAspect="1"/>
          </p:cNvPicPr>
          <p:nvPr/>
        </p:nvPicPr>
        <p:blipFill>
          <a:blip r:embed="rId6"/>
          <a:stretch>
            <a:fillRect/>
          </a:stretch>
        </p:blipFill>
        <p:spPr>
          <a:xfrm>
            <a:off x="8077200" y="5858216"/>
            <a:ext cx="835224" cy="798645"/>
          </a:xfrm>
          <a:prstGeom prst="rect">
            <a:avLst/>
          </a:prstGeom>
        </p:spPr>
      </p:pic>
    </p:spTree>
    <p:extLst>
      <p:ext uri="{BB962C8B-B14F-4D97-AF65-F5344CB8AC3E}">
        <p14:creationId xmlns:p14="http://schemas.microsoft.com/office/powerpoint/2010/main" val="25241493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391479"/>
            <a:ext cx="3886200" cy="1143000"/>
          </a:xfrm>
        </p:spPr>
        <p:txBody>
          <a:bodyPr/>
          <a:lstStyle/>
          <a:p>
            <a:r>
              <a:rPr lang="en-US" sz="4000" dirty="0"/>
              <a:t>PARTNER REPORT </a:t>
            </a:r>
            <a:r>
              <a:rPr lang="en-US" b="1" dirty="0"/>
              <a:t/>
            </a:r>
            <a:br>
              <a:rPr lang="en-US" b="1" dirty="0"/>
            </a:br>
            <a:endParaRPr lang="en-US" dirty="0"/>
          </a:p>
        </p:txBody>
      </p:sp>
      <p:sp>
        <p:nvSpPr>
          <p:cNvPr id="3" name="Content Placeholder 2"/>
          <p:cNvSpPr>
            <a:spLocks noGrp="1"/>
          </p:cNvSpPr>
          <p:nvPr>
            <p:ph idx="1"/>
          </p:nvPr>
        </p:nvSpPr>
        <p:spPr>
          <a:xfrm>
            <a:off x="381000" y="1199503"/>
            <a:ext cx="8382000" cy="4953000"/>
          </a:xfrm>
        </p:spPr>
        <p:txBody>
          <a:bodyPr/>
          <a:lstStyle/>
          <a:p>
            <a:pPr marL="0" indent="0" algn="just">
              <a:buNone/>
            </a:pPr>
            <a:r>
              <a:rPr lang="en-US" sz="1800" b="1" dirty="0" smtClean="0"/>
              <a:t>By </a:t>
            </a:r>
            <a:r>
              <a:rPr lang="en-US" sz="1800" b="1" dirty="0"/>
              <a:t>default, it is possible for each partner to create one partner report per period. The creation of other (second, </a:t>
            </a:r>
            <a:r>
              <a:rPr lang="en-US" sz="1800" b="1" dirty="0" smtClean="0"/>
              <a:t>third</a:t>
            </a:r>
            <a:r>
              <a:rPr lang="ro-RO" sz="1800" b="1" dirty="0" smtClean="0"/>
              <a:t>, etc.</a:t>
            </a:r>
            <a:r>
              <a:rPr lang="en-US" sz="1800" b="1" dirty="0" smtClean="0"/>
              <a:t>) </a:t>
            </a:r>
            <a:r>
              <a:rPr lang="en-US" sz="1800" b="1" dirty="0"/>
              <a:t>report(s) for a defined period is only possible if the LP contacts the JS officer (via e-MS email for example) and asks for JS permission, by clearly mentioning the partner and reporting period for which such a permission is requested. </a:t>
            </a:r>
            <a:endParaRPr lang="en-US" sz="1800" b="1" dirty="0" smtClean="0"/>
          </a:p>
          <a:p>
            <a:pPr marL="0" indent="0" algn="just">
              <a:buNone/>
            </a:pPr>
            <a:endParaRPr lang="en-US" sz="1800" b="1" dirty="0" smtClean="0"/>
          </a:p>
          <a:p>
            <a:pPr marL="0" indent="0" algn="just">
              <a:buNone/>
            </a:pPr>
            <a:r>
              <a:rPr lang="en-US" sz="1800" dirty="0" smtClean="0"/>
              <a:t>When </a:t>
            </a:r>
            <a:r>
              <a:rPr lang="en-US" sz="1800" dirty="0"/>
              <a:t>requesting amounts for FLC </a:t>
            </a:r>
            <a:r>
              <a:rPr lang="en-US" sz="1800" dirty="0" smtClean="0"/>
              <a:t>verification, each partner (including LP) creates their own individual partner reports reflecting their share of activities and expenditure, according to the AF. </a:t>
            </a:r>
          </a:p>
          <a:p>
            <a:pPr marL="0" indent="0" algn="just">
              <a:buNone/>
            </a:pPr>
            <a:endParaRPr lang="en-US" sz="1800" dirty="0"/>
          </a:p>
          <a:p>
            <a:pPr marL="0" indent="0" algn="just">
              <a:buNone/>
            </a:pPr>
            <a:r>
              <a:rPr lang="en-US" sz="1800" dirty="0" smtClean="0"/>
              <a:t>In this respect, each partner (including LP) fills in </a:t>
            </a:r>
            <a:r>
              <a:rPr lang="en-US" sz="1800" dirty="0"/>
              <a:t>the individual partner report, using their </a:t>
            </a:r>
            <a:r>
              <a:rPr lang="en-US" sz="1800" dirty="0" smtClean="0"/>
              <a:t>own </a:t>
            </a:r>
            <a:r>
              <a:rPr lang="en-US" sz="1800" dirty="0"/>
              <a:t>e-MS account.  Each partner report with expenditure is verified by the partner’s FLC in e-MS and then is included by the LP in a project report. Partner reports only with information regarding the progress of activities (with 0 expenditure requested) are submitted by the partners directly to the LP. </a:t>
            </a:r>
            <a:endParaRPr lang="en-US" sz="1800" dirty="0" smtClean="0"/>
          </a:p>
        </p:txBody>
      </p:sp>
      <p:pic>
        <p:nvPicPr>
          <p:cNvPr id="4" name="Picture 3"/>
          <p:cNvPicPr>
            <a:picLocks noChangeAspect="1"/>
          </p:cNvPicPr>
          <p:nvPr/>
        </p:nvPicPr>
        <p:blipFill>
          <a:blip r:embed="rId2"/>
          <a:stretch>
            <a:fillRect/>
          </a:stretch>
        </p:blipFill>
        <p:spPr>
          <a:xfrm>
            <a:off x="8153400" y="6027476"/>
            <a:ext cx="755534" cy="722445"/>
          </a:xfrm>
          <a:prstGeom prst="rect">
            <a:avLst/>
          </a:prstGeom>
        </p:spPr>
      </p:pic>
      <p:pic>
        <p:nvPicPr>
          <p:cNvPr id="5" name="Picture 4"/>
          <p:cNvPicPr>
            <a:picLocks noChangeAspect="1"/>
          </p:cNvPicPr>
          <p:nvPr/>
        </p:nvPicPr>
        <p:blipFill>
          <a:blip r:embed="rId3"/>
          <a:stretch>
            <a:fillRect/>
          </a:stretch>
        </p:blipFill>
        <p:spPr>
          <a:xfrm>
            <a:off x="152400" y="6152503"/>
            <a:ext cx="1359526" cy="664522"/>
          </a:xfrm>
          <a:prstGeom prst="rect">
            <a:avLst/>
          </a:prstGeom>
        </p:spPr>
      </p:pic>
      <p:pic>
        <p:nvPicPr>
          <p:cNvPr id="6" name="Picture 5"/>
          <p:cNvPicPr>
            <a:picLocks noChangeAspect="1"/>
          </p:cNvPicPr>
          <p:nvPr/>
        </p:nvPicPr>
        <p:blipFill>
          <a:blip r:embed="rId4"/>
          <a:stretch>
            <a:fillRect/>
          </a:stretch>
        </p:blipFill>
        <p:spPr>
          <a:xfrm>
            <a:off x="454650" y="304800"/>
            <a:ext cx="2357438" cy="628650"/>
          </a:xfrm>
          <a:prstGeom prst="rect">
            <a:avLst/>
          </a:prstGeom>
        </p:spPr>
      </p:pic>
    </p:spTree>
    <p:extLst>
      <p:ext uri="{BB962C8B-B14F-4D97-AF65-F5344CB8AC3E}">
        <p14:creationId xmlns:p14="http://schemas.microsoft.com/office/powerpoint/2010/main" val="29936707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391479"/>
            <a:ext cx="3886200" cy="1143000"/>
          </a:xfrm>
        </p:spPr>
        <p:txBody>
          <a:bodyPr/>
          <a:lstStyle/>
          <a:p>
            <a:r>
              <a:rPr lang="en-US" sz="4000" dirty="0"/>
              <a:t>PARTNER REPORT </a:t>
            </a:r>
            <a:r>
              <a:rPr lang="en-US" b="1" dirty="0"/>
              <a:t/>
            </a:r>
            <a:br>
              <a:rPr lang="en-US" b="1" dirty="0"/>
            </a:br>
            <a:endParaRPr lang="en-US" dirty="0"/>
          </a:p>
        </p:txBody>
      </p:sp>
      <p:sp>
        <p:nvSpPr>
          <p:cNvPr id="3" name="Content Placeholder 2"/>
          <p:cNvSpPr>
            <a:spLocks noGrp="1"/>
          </p:cNvSpPr>
          <p:nvPr>
            <p:ph idx="1"/>
          </p:nvPr>
        </p:nvSpPr>
        <p:spPr>
          <a:xfrm>
            <a:off x="381000" y="990600"/>
            <a:ext cx="8382000" cy="4953000"/>
          </a:xfrm>
        </p:spPr>
        <p:txBody>
          <a:bodyPr/>
          <a:lstStyle/>
          <a:p>
            <a:pPr marL="0" indent="0" algn="just">
              <a:buNone/>
            </a:pPr>
            <a:endParaRPr lang="en-US" sz="1800" dirty="0" smtClean="0"/>
          </a:p>
          <a:p>
            <a:pPr marL="0" indent="0" algn="just">
              <a:buNone/>
            </a:pPr>
            <a:endParaRPr lang="en-US" sz="1800" dirty="0"/>
          </a:p>
          <a:p>
            <a:pPr marL="0" indent="0" algn="just">
              <a:buNone/>
            </a:pPr>
            <a:r>
              <a:rPr lang="en-US" sz="1800" dirty="0" smtClean="0"/>
              <a:t>Each partner should create and submit to the LP at least one such report every 6 months, according to the established schedule for reporting the consolidated progress of activities at project level. If there is no sufficient activity to report on, the partner fills-out all other parts of the report (e.g. problems and deviations, activities if any, forecast for the next report) and submits the partner report with NO expenditure declared directly to the LP. </a:t>
            </a:r>
          </a:p>
          <a:p>
            <a:pPr marL="0" indent="0" algn="just">
              <a:buNone/>
            </a:pPr>
            <a:endParaRPr lang="en-US" sz="1800" dirty="0" smtClean="0"/>
          </a:p>
          <a:p>
            <a:pPr marL="0" lvl="0" indent="0" algn="just">
              <a:buNone/>
            </a:pPr>
            <a:r>
              <a:rPr lang="en-US" dirty="0" smtClean="0"/>
              <a:t> </a:t>
            </a:r>
            <a:r>
              <a:rPr lang="en-US" sz="1800" dirty="0">
                <a:solidFill>
                  <a:srgbClr val="0070C0"/>
                </a:solidFill>
              </a:rPr>
              <a:t>Attention! </a:t>
            </a:r>
          </a:p>
          <a:p>
            <a:pPr marL="0" lvl="0" indent="0" algn="just">
              <a:buNone/>
            </a:pPr>
            <a:r>
              <a:rPr lang="en-US" sz="1800" dirty="0">
                <a:solidFill>
                  <a:srgbClr val="0070C0"/>
                </a:solidFill>
              </a:rPr>
              <a:t>All sections of the partner reports shall be filled in, no section will be left empty. </a:t>
            </a:r>
          </a:p>
          <a:p>
            <a:pPr marL="0" lvl="0" indent="0" algn="just">
              <a:buNone/>
            </a:pPr>
            <a:r>
              <a:rPr lang="en-US" sz="1800" dirty="0">
                <a:solidFill>
                  <a:srgbClr val="0070C0"/>
                </a:solidFill>
              </a:rPr>
              <a:t>Information on </a:t>
            </a:r>
            <a:r>
              <a:rPr lang="en-US" sz="1800" u="sng" dirty="0">
                <a:solidFill>
                  <a:srgbClr val="0070C0"/>
                </a:solidFill>
              </a:rPr>
              <a:t>project activities, output indicators and </a:t>
            </a:r>
            <a:r>
              <a:rPr lang="en-US" sz="1800" u="sng" dirty="0" smtClean="0">
                <a:solidFill>
                  <a:srgbClr val="0070C0"/>
                </a:solidFill>
              </a:rPr>
              <a:t>deliverables </a:t>
            </a:r>
            <a:r>
              <a:rPr lang="en-US" sz="1800" dirty="0">
                <a:solidFill>
                  <a:srgbClr val="0070C0"/>
                </a:solidFill>
              </a:rPr>
              <a:t>must be included, in detail regardless of the fact that the report includes expenditures or not. Reporting on deliverables, incl. upload of evidence of achievement </a:t>
            </a:r>
          </a:p>
          <a:p>
            <a:pPr marL="0" lvl="0" indent="0">
              <a:buNone/>
            </a:pPr>
            <a:r>
              <a:rPr lang="en-US" dirty="0">
                <a:solidFill>
                  <a:prstClr val="black"/>
                </a:solidFill>
              </a:rPr>
              <a:t> </a:t>
            </a:r>
          </a:p>
          <a:p>
            <a:pPr marL="0" indent="0">
              <a:buNone/>
            </a:pPr>
            <a:endParaRPr lang="en-US" dirty="0"/>
          </a:p>
        </p:txBody>
      </p:sp>
      <p:pic>
        <p:nvPicPr>
          <p:cNvPr id="4" name="Picture 3"/>
          <p:cNvPicPr>
            <a:picLocks noChangeAspect="1"/>
          </p:cNvPicPr>
          <p:nvPr/>
        </p:nvPicPr>
        <p:blipFill>
          <a:blip r:embed="rId2"/>
          <a:stretch>
            <a:fillRect/>
          </a:stretch>
        </p:blipFill>
        <p:spPr>
          <a:xfrm>
            <a:off x="8160380" y="6019800"/>
            <a:ext cx="755534" cy="722445"/>
          </a:xfrm>
          <a:prstGeom prst="rect">
            <a:avLst/>
          </a:prstGeom>
        </p:spPr>
      </p:pic>
      <p:pic>
        <p:nvPicPr>
          <p:cNvPr id="5" name="Picture 4"/>
          <p:cNvPicPr>
            <a:picLocks noChangeAspect="1"/>
          </p:cNvPicPr>
          <p:nvPr/>
        </p:nvPicPr>
        <p:blipFill>
          <a:blip r:embed="rId3"/>
          <a:stretch>
            <a:fillRect/>
          </a:stretch>
        </p:blipFill>
        <p:spPr>
          <a:xfrm>
            <a:off x="238125" y="6077723"/>
            <a:ext cx="1359526" cy="664522"/>
          </a:xfrm>
          <a:prstGeom prst="rect">
            <a:avLst/>
          </a:prstGeom>
        </p:spPr>
      </p:pic>
      <p:pic>
        <p:nvPicPr>
          <p:cNvPr id="6" name="Picture 5"/>
          <p:cNvPicPr>
            <a:picLocks noChangeAspect="1"/>
          </p:cNvPicPr>
          <p:nvPr/>
        </p:nvPicPr>
        <p:blipFill>
          <a:blip r:embed="rId4"/>
          <a:stretch>
            <a:fillRect/>
          </a:stretch>
        </p:blipFill>
        <p:spPr>
          <a:xfrm>
            <a:off x="454650" y="304800"/>
            <a:ext cx="2357438" cy="628650"/>
          </a:xfrm>
          <a:prstGeom prst="rect">
            <a:avLst/>
          </a:prstGeom>
        </p:spPr>
      </p:pic>
    </p:spTree>
    <p:extLst>
      <p:ext uri="{BB962C8B-B14F-4D97-AF65-F5344CB8AC3E}">
        <p14:creationId xmlns:p14="http://schemas.microsoft.com/office/powerpoint/2010/main" val="34776561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9837</TotalTime>
  <Words>2230</Words>
  <Application>Microsoft Office PowerPoint</Application>
  <PresentationFormat>On-screen Show (4:3)</PresentationFormat>
  <Paragraphs>119</Paragraphs>
  <Slides>23</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Times New Roman</vt:lpstr>
      <vt:lpstr>Trebuchet MS</vt:lpstr>
      <vt:lpstr>Verdana</vt:lpstr>
      <vt:lpstr>Wingdings</vt:lpstr>
      <vt:lpstr>Office Theme</vt:lpstr>
      <vt:lpstr>PowerPoint Presentation</vt:lpstr>
      <vt:lpstr>PowerPoint Presentation</vt:lpstr>
      <vt:lpstr>PowerPoint Presentation</vt:lpstr>
      <vt:lpstr>PowerPoint Presentation</vt:lpstr>
      <vt:lpstr> PARTNER REPORT  </vt:lpstr>
      <vt:lpstr> PARTNER REPORT  </vt:lpstr>
      <vt:lpstr>Where to submit  partner reports</vt:lpstr>
      <vt:lpstr>PARTNER REPORT  </vt:lpstr>
      <vt:lpstr>PARTNER REPORT  </vt:lpstr>
      <vt:lpstr>PowerPoint Presentation</vt:lpstr>
      <vt:lpstr>CONSOLIDATED PROJECT REPORTS</vt:lpstr>
      <vt:lpstr>FINANCIAL  PROJECT REPORTS</vt:lpstr>
      <vt:lpstr>TECHNICAL PROJECT REPORTS</vt:lpstr>
      <vt:lpstr>PowerPoint Presentation</vt:lpstr>
      <vt:lpstr>FINAL  PROJECT REPORT</vt:lpstr>
      <vt:lpstr>PowerPoint Presentation</vt:lpstr>
      <vt:lpstr>PROJECT PROCUREMENTS</vt:lpstr>
      <vt:lpstr>PROJECT PROCUREMENTS</vt:lpstr>
      <vt:lpstr>PROJECT PROCUREMENTS</vt:lpstr>
      <vt:lpstr>PUBLIC PROCUREMENTS</vt:lpstr>
      <vt:lpstr>PowerPoint Presentation</vt:lpstr>
      <vt:lpstr>SPENDING FORECAST</vt:lpstr>
      <vt:lpstr>SPENDING FORECAST</vt:lpstr>
    </vt:vector>
  </TitlesOfParts>
  <Company>MRQ</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GL2</dc:title>
  <dc:creator>vmp</dc:creator>
  <cp:lastModifiedBy>TIM</cp:lastModifiedBy>
  <cp:revision>916</cp:revision>
  <cp:lastPrinted>2017-04-10T06:37:52Z</cp:lastPrinted>
  <dcterms:created xsi:type="dcterms:W3CDTF">2007-11-21T13:10:07Z</dcterms:created>
  <dcterms:modified xsi:type="dcterms:W3CDTF">2018-10-26T10:04:19Z</dcterms:modified>
</cp:coreProperties>
</file>